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37" r:id="rId4"/>
  </p:sldMasterIdLst>
  <p:notesMasterIdLst>
    <p:notesMasterId r:id="rId19"/>
  </p:notesMasterIdLst>
  <p:handoutMasterIdLst>
    <p:handoutMasterId r:id="rId20"/>
  </p:handoutMasterIdLst>
  <p:sldIdLst>
    <p:sldId id="261" r:id="rId5"/>
    <p:sldId id="256" r:id="rId6"/>
    <p:sldId id="264" r:id="rId7"/>
    <p:sldId id="265" r:id="rId8"/>
    <p:sldId id="352" r:id="rId9"/>
    <p:sldId id="345" r:id="rId10"/>
    <p:sldId id="350" r:id="rId11"/>
    <p:sldId id="257" r:id="rId12"/>
    <p:sldId id="349" r:id="rId13"/>
    <p:sldId id="266" r:id="rId14"/>
    <p:sldId id="351" r:id="rId15"/>
    <p:sldId id="346" r:id="rId16"/>
    <p:sldId id="258" r:id="rId17"/>
    <p:sldId id="262" r:id="rId18"/>
  </p:sldIdLst>
  <p:sldSz cx="12192000" cy="6858000"/>
  <p:notesSz cx="6858000" cy="9144000"/>
  <p:embeddedFontLst>
    <p:embeddedFont>
      <p:font typeface="Acumin Pro" panose="020B0404020202020204" pitchFamily="34" charset="0"/>
      <p:regular r:id="rId21"/>
      <p:bold r:id="rId22"/>
      <p:italic r:id="rId23"/>
      <p:boldItalic r:id="rId24"/>
    </p:embeddedFont>
    <p:embeddedFont>
      <p:font typeface="Acumin Pro ExtraCondensed" panose="020B0408020202020204" pitchFamily="34" charset="0"/>
      <p:regular r:id="rId25"/>
      <p:bold r:id="rId26"/>
      <p:italic r:id="rId27"/>
      <p:boldItalic r:id="rId28"/>
    </p:embeddedFont>
    <p:embeddedFont>
      <p:font typeface="Acumin Pro SemiCondensed" panose="020B0506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Franklin Gothic Medium Cond" panose="020B0606030402020204" pitchFamily="34" charset="0"/>
      <p:regular r:id="rId37"/>
    </p:embeddedFont>
    <p:embeddedFont>
      <p:font typeface="Gill Sans MT" panose="020B0502020104020203"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9F"/>
    <a:srgbClr val="EDEBE8"/>
    <a:srgbClr val="CFB991"/>
    <a:srgbClr val="8E6F3E"/>
    <a:srgbClr val="FFFFFF"/>
    <a:srgbClr val="DDB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9"/>
    <p:restoredTop sz="94694"/>
  </p:normalViewPr>
  <p:slideViewPr>
    <p:cSldViewPr snapToGrid="0">
      <p:cViewPr varScale="1">
        <p:scale>
          <a:sx n="108" d="100"/>
          <a:sy n="108" d="100"/>
        </p:scale>
        <p:origin x="480" y="114"/>
      </p:cViewPr>
      <p:guideLst>
        <p:guide orient="horz" pos="1080"/>
        <p:guide pos="31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handoutMaster" Target="handoutMasters/handoutMaster1.xml"/><Relationship Id="rId41" Type="http://schemas.openxmlformats.org/officeDocument/2006/relationships/font" Target="fonts/font2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as of 8/1/23</a:t>
            </a:r>
          </a:p>
        </c:rich>
      </c:tx>
      <c:layout>
        <c:manualLayout>
          <c:xMode val="edge"/>
          <c:yMode val="edge"/>
          <c:x val="0.86253119764848651"/>
          <c:y val="0.9100779601974078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3992168089126673"/>
          <c:y val="7.7272360866119702E-2"/>
          <c:w val="0.66007834414138278"/>
          <c:h val="0.8307614914088568"/>
        </c:manualLayout>
      </c:layout>
      <c:pie3DChart>
        <c:varyColors val="1"/>
        <c:ser>
          <c:idx val="0"/>
          <c:order val="0"/>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7354-4B36-9324-25BF87ECF190}"/>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7354-4B36-9324-25BF87ECF190}"/>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7354-4B36-9324-25BF87ECF190}"/>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7354-4B36-9324-25BF87ECF190}"/>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7354-4B36-9324-25BF87ECF190}"/>
              </c:ext>
            </c:extLst>
          </c:dPt>
          <c:dPt>
            <c:idx val="5"/>
            <c:bubble3D val="0"/>
            <c:spPr>
              <a:solidFill>
                <a:schemeClr val="accent6">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7354-4B36-9324-25BF87ECF190}"/>
              </c:ext>
            </c:extLst>
          </c:dPt>
          <c:dPt>
            <c:idx val="6"/>
            <c:bubble3D val="0"/>
            <c:spPr>
              <a:solidFill>
                <a:schemeClr val="accent2">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7354-4B36-9324-25BF87ECF190}"/>
              </c:ext>
            </c:extLst>
          </c:dPt>
          <c:dLbls>
            <c:dLbl>
              <c:idx val="0"/>
              <c:layout>
                <c:manualLayout>
                  <c:x val="-4.8108955421846553E-2"/>
                  <c:y val="-0.12086069373612807"/>
                </c:manualLayout>
              </c:layout>
              <c:tx>
                <c:rich>
                  <a:bodyPr/>
                  <a:lstStyle/>
                  <a:p>
                    <a:fld id="{E65D7F0F-790B-4017-B339-76665571CDBD}" type="PERCENTAGE">
                      <a:rPr lang="en-US">
                        <a:solidFill>
                          <a:schemeClr val="accent1">
                            <a:lumMod val="50000"/>
                          </a:schemeClr>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54-4B36-9324-25BF87ECF190}"/>
                </c:ext>
              </c:extLst>
            </c:dLbl>
            <c:dLbl>
              <c:idx val="1"/>
              <c:layout>
                <c:manualLayout>
                  <c:x val="-2.4566452969502026E-2"/>
                  <c:y val="4.7620900899569059E-2"/>
                </c:manualLayout>
              </c:layout>
              <c:tx>
                <c:rich>
                  <a:bodyPr rot="0" spcFirstLastPara="1" vertOverflow="ellipsis" vert="horz" wrap="square" lIns="38100" tIns="19050" rIns="38100" bIns="19050" anchor="ctr" anchorCtr="1">
                    <a:noAutofit/>
                  </a:bodyPr>
                  <a:lstStyle/>
                  <a:p>
                    <a:pPr>
                      <a:defRPr sz="2400" b="1" i="0" u="none" strike="noStrike" kern="1200" baseline="-25000">
                        <a:solidFill>
                          <a:schemeClr val="bg1"/>
                        </a:solidFill>
                        <a:latin typeface="+mn-lt"/>
                        <a:ea typeface="+mn-ea"/>
                        <a:cs typeface="+mn-cs"/>
                      </a:defRPr>
                    </a:pPr>
                    <a:r>
                      <a:rPr lang="en-US" sz="2000" baseline="-25000" dirty="0">
                        <a:solidFill>
                          <a:schemeClr val="accent1">
                            <a:lumMod val="50000"/>
                          </a:schemeClr>
                        </a:solidFill>
                      </a:rPr>
                      <a:t>24%</a:t>
                    </a:r>
                    <a:endParaRPr lang="en-US" sz="2000" baseline="-25000" dirty="0"/>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2500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4.8544972685848689E-2"/>
                      <c:h val="0.10717015316027168"/>
                    </c:manualLayout>
                  </c15:layout>
                </c:ext>
                <c:ext xmlns:c16="http://schemas.microsoft.com/office/drawing/2014/chart" uri="{C3380CC4-5D6E-409C-BE32-E72D297353CC}">
                  <c16:uniqueId val="{00000003-7354-4B36-9324-25BF87ECF190}"/>
                </c:ext>
              </c:extLst>
            </c:dLbl>
            <c:dLbl>
              <c:idx val="2"/>
              <c:layout>
                <c:manualLayout>
                  <c:x val="-5.5012055513267093E-2"/>
                  <c:y val="-2.8638991370169006E-2"/>
                </c:manualLayout>
              </c:layout>
              <c:tx>
                <c:rich>
                  <a:bodyPr/>
                  <a:lstStyle/>
                  <a:p>
                    <a:r>
                      <a:rPr lang="en-US" dirty="0">
                        <a:solidFill>
                          <a:schemeClr val="accent1">
                            <a:lumMod val="50000"/>
                          </a:schemeClr>
                        </a:solidFill>
                      </a:rPr>
                      <a:t>7%</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354-4B36-9324-25BF87ECF190}"/>
                </c:ext>
              </c:extLst>
            </c:dLbl>
            <c:dLbl>
              <c:idx val="3"/>
              <c:layout>
                <c:manualLayout>
                  <c:x val="-4.447188600516698E-2"/>
                  <c:y val="-2.2300640002106471E-2"/>
                </c:manualLayout>
              </c:layout>
              <c:tx>
                <c:rich>
                  <a:bodyPr/>
                  <a:lstStyle/>
                  <a:p>
                    <a:fld id="{25E085E7-2FEB-4CD3-A156-C61EB12C9E17}" type="PERCENTAGE">
                      <a:rPr lang="en-US">
                        <a:solidFill>
                          <a:schemeClr val="accent1">
                            <a:lumMod val="50000"/>
                          </a:schemeClr>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354-4B36-9324-25BF87ECF190}"/>
                </c:ext>
              </c:extLst>
            </c:dLbl>
            <c:dLbl>
              <c:idx val="4"/>
              <c:layout>
                <c:manualLayout>
                  <c:x val="-2.5406425980352861E-2"/>
                  <c:y val="-1.3780596698988581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1FEC6C69-2AE3-428E-BC5A-585A79457BFC}" type="PERCENTAGE">
                      <a:rPr lang="en-US" sz="1400">
                        <a:solidFill>
                          <a:schemeClr val="accent1">
                            <a:lumMod val="50000"/>
                          </a:schemeClr>
                        </a:solidFill>
                      </a:rPr>
                      <a:pPr>
                        <a:defRPr sz="1400">
                          <a:solidFill>
                            <a:schemeClr val="bg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3.7012259876560538E-2"/>
                      <c:h val="6.2123326920762757E-2"/>
                    </c:manualLayout>
                  </c15:layout>
                  <c15:dlblFieldTable/>
                  <c15:showDataLabelsRange val="0"/>
                </c:ext>
                <c:ext xmlns:c16="http://schemas.microsoft.com/office/drawing/2014/chart" uri="{C3380CC4-5D6E-409C-BE32-E72D297353CC}">
                  <c16:uniqueId val="{00000009-7354-4B36-9324-25BF87ECF190}"/>
                </c:ext>
              </c:extLst>
            </c:dLbl>
            <c:dLbl>
              <c:idx val="5"/>
              <c:layout>
                <c:manualLayout>
                  <c:x val="-5.2087346005992019E-2"/>
                  <c:y val="-4.4347441065596932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r>
                      <a:rPr lang="en-US" sz="1400" dirty="0">
                        <a:solidFill>
                          <a:schemeClr val="accent1">
                            <a:lumMod val="50000"/>
                          </a:schemeClr>
                        </a:solidFill>
                      </a:rPr>
                      <a:t>9%</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4.0836982035332169E-2"/>
                      <c:h val="7.4031814634288304E-2"/>
                    </c:manualLayout>
                  </c15:layout>
                </c:ext>
                <c:ext xmlns:c16="http://schemas.microsoft.com/office/drawing/2014/chart" uri="{C3380CC4-5D6E-409C-BE32-E72D297353CC}">
                  <c16:uniqueId val="{0000000B-7354-4B36-9324-25BF87ECF190}"/>
                </c:ext>
              </c:extLst>
            </c:dLbl>
            <c:dLbl>
              <c:idx val="6"/>
              <c:layout>
                <c:manualLayout>
                  <c:x val="-3.4312187588468247E-2"/>
                  <c:y val="-2.9420983861367656E-2"/>
                </c:manualLayout>
              </c:layout>
              <c:tx>
                <c:rich>
                  <a:bodyPr/>
                  <a:lstStyle/>
                  <a:p>
                    <a:fld id="{F4D772B0-7836-4DE2-8850-59D301A7B5EF}" type="PERCENTAGE">
                      <a:rPr lang="en-US">
                        <a:solidFill>
                          <a:schemeClr val="accent1">
                            <a:lumMod val="50000"/>
                          </a:schemeClr>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354-4B36-9324-25BF87ECF19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'Full Membership List'!$C$282:$C$288</c:f>
              <c:strCache>
                <c:ptCount val="7"/>
                <c:pt idx="0">
                  <c:v>Agriculture</c:v>
                </c:pt>
                <c:pt idx="1">
                  <c:v>Engineering</c:v>
                </c:pt>
                <c:pt idx="2">
                  <c:v>Health &amp; Human Sciences</c:v>
                </c:pt>
                <c:pt idx="3">
                  <c:v>Liberal Arts</c:v>
                </c:pt>
                <c:pt idx="4">
                  <c:v>College of Science</c:v>
                </c:pt>
                <c:pt idx="5">
                  <c:v>Polytechnic</c:v>
                </c:pt>
                <c:pt idx="6">
                  <c:v>Other</c:v>
                </c:pt>
              </c:strCache>
            </c:strRef>
          </c:cat>
          <c:val>
            <c:numRef>
              <c:f>'Full Membership List'!$D$282:$D$288</c:f>
              <c:numCache>
                <c:formatCode>General</c:formatCode>
                <c:ptCount val="7"/>
                <c:pt idx="0">
                  <c:v>115</c:v>
                </c:pt>
                <c:pt idx="1">
                  <c:v>62</c:v>
                </c:pt>
                <c:pt idx="2">
                  <c:v>22</c:v>
                </c:pt>
                <c:pt idx="3">
                  <c:v>23</c:v>
                </c:pt>
                <c:pt idx="4">
                  <c:v>19</c:v>
                </c:pt>
                <c:pt idx="5">
                  <c:v>27</c:v>
                </c:pt>
                <c:pt idx="6">
                  <c:v>11</c:v>
                </c:pt>
              </c:numCache>
            </c:numRef>
          </c:val>
          <c:extLst>
            <c:ext xmlns:c16="http://schemas.microsoft.com/office/drawing/2014/chart" uri="{C3380CC4-5D6E-409C-BE32-E72D297353CC}">
              <c16:uniqueId val="{0000000E-7354-4B36-9324-25BF87ECF190}"/>
            </c:ext>
          </c:extLst>
        </c:ser>
        <c:dLbls>
          <c:dLblPos val="inEnd"/>
          <c:showLegendKey val="0"/>
          <c:showVal val="0"/>
          <c:showCatName val="0"/>
          <c:showSerName val="0"/>
          <c:showPercent val="1"/>
          <c:showBubbleSize val="0"/>
          <c:showLeaderLines val="1"/>
        </c:dLbls>
      </c:pie3DChart>
      <c:spPr>
        <a:noFill/>
        <a:ln>
          <a:noFill/>
        </a:ln>
        <a:effectLst/>
      </c:spPr>
    </c:plotArea>
    <c:legend>
      <c:legendPos val="l"/>
      <c:layout>
        <c:manualLayout>
          <c:xMode val="edge"/>
          <c:yMode val="edge"/>
          <c:x val="7.2433198435214782E-3"/>
          <c:y val="2.0868919384879989E-2"/>
          <c:w val="0.28552083176885862"/>
          <c:h val="0.97913108061512"/>
        </c:manualLayout>
      </c:layout>
      <c:overlay val="0"/>
      <c:spPr>
        <a:solidFill>
          <a:schemeClr val="lt1">
            <a:alpha val="78000"/>
          </a:schemeClr>
        </a:solidFill>
        <a:ln>
          <a:noFill/>
        </a:ln>
        <a:effectLst/>
      </c:spPr>
      <c:txPr>
        <a:bodyPr rot="0" spcFirstLastPara="1" vertOverflow="ellipsis" vert="horz" wrap="square" anchor="t" anchorCtr="0"/>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477761-2458-4C51-B02B-04201D6BFB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332473C-A7C1-4101-9D40-D2E31A48DE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90545B-EC43-4FF8-A897-9AE1DFD01812}" type="datetimeFigureOut">
              <a:rPr lang="en-US" smtClean="0"/>
              <a:t>10/3/2023</a:t>
            </a:fld>
            <a:endParaRPr lang="en-US" dirty="0"/>
          </a:p>
        </p:txBody>
      </p:sp>
      <p:sp>
        <p:nvSpPr>
          <p:cNvPr id="4" name="Footer Placeholder 3">
            <a:extLst>
              <a:ext uri="{FF2B5EF4-FFF2-40B4-BE49-F238E27FC236}">
                <a16:creationId xmlns:a16="http://schemas.microsoft.com/office/drawing/2014/main" id="{50DD744C-337F-4F83-A598-50D426B59A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26412B5-7C58-4904-B106-6C874BBACF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D5FB6C-14D3-45B9-A5CA-907520FF2DA7}" type="slidenum">
              <a:rPr lang="en-US" smtClean="0"/>
              <a:t>‹#›</a:t>
            </a:fld>
            <a:endParaRPr lang="en-US" dirty="0"/>
          </a:p>
        </p:txBody>
      </p:sp>
    </p:spTree>
    <p:extLst>
      <p:ext uri="{BB962C8B-B14F-4D97-AF65-F5344CB8AC3E}">
        <p14:creationId xmlns:p14="http://schemas.microsoft.com/office/powerpoint/2010/main" val="1078134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10/3/2023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dirty="0"/>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Leaders: feel free to use slides as is or adapt and integrate into your presentation</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dirty="0"/>
          </a:p>
        </p:txBody>
      </p:sp>
    </p:spTree>
    <p:extLst>
      <p:ext uri="{BB962C8B-B14F-4D97-AF65-F5344CB8AC3E}">
        <p14:creationId xmlns:p14="http://schemas.microsoft.com/office/powerpoint/2010/main" val="408853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D35F-E7CF-2D01-DEF1-42B1C1746031}"/>
              </a:ext>
            </a:extLst>
          </p:cNvPr>
          <p:cNvSpPr>
            <a:spLocks noGrp="1"/>
          </p:cNvSpPr>
          <p:nvPr>
            <p:ph type="title" hasCustomPrompt="1"/>
          </p:nvPr>
        </p:nvSpPr>
        <p:spPr>
          <a:xfrm>
            <a:off x="755947" y="1382222"/>
            <a:ext cx="10680105" cy="1921418"/>
          </a:xfrm>
        </p:spPr>
        <p:txBody>
          <a:bodyPr>
            <a:normAutofit/>
          </a:bodyPr>
          <a:lstStyle>
            <a:lvl1pPr>
              <a:defRPr sz="8000">
                <a:solidFill>
                  <a:schemeClr val="tx1"/>
                </a:solidFill>
              </a:defRPr>
            </a:lvl1pPr>
          </a:lstStyle>
          <a:p>
            <a:r>
              <a:rPr lang="en-US" dirty="0"/>
              <a:t>Presentation Title</a:t>
            </a:r>
          </a:p>
        </p:txBody>
      </p:sp>
      <p:sp>
        <p:nvSpPr>
          <p:cNvPr id="3" name="Text Placeholder 2">
            <a:extLst>
              <a:ext uri="{FF2B5EF4-FFF2-40B4-BE49-F238E27FC236}">
                <a16:creationId xmlns:a16="http://schemas.microsoft.com/office/drawing/2014/main" id="{790595AD-7B08-EE78-0D16-F3DA839BD59F}"/>
              </a:ext>
            </a:extLst>
          </p:cNvPr>
          <p:cNvSpPr>
            <a:spLocks noGrp="1"/>
          </p:cNvSpPr>
          <p:nvPr>
            <p:ph type="body" idx="1" hasCustomPrompt="1"/>
          </p:nvPr>
        </p:nvSpPr>
        <p:spPr>
          <a:xfrm>
            <a:off x="755947" y="355436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 position, additional information here</a:t>
            </a:r>
          </a:p>
        </p:txBody>
      </p:sp>
      <p:sp>
        <p:nvSpPr>
          <p:cNvPr id="4" name="Slide Number Placeholder 3">
            <a:extLst>
              <a:ext uri="{FF2B5EF4-FFF2-40B4-BE49-F238E27FC236}">
                <a16:creationId xmlns:a16="http://schemas.microsoft.com/office/drawing/2014/main" id="{781E9E16-BFFD-4911-9D69-74E87EE01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266587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6" y="1543324"/>
            <a:ext cx="5413169" cy="3913579"/>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6309157" y="1543324"/>
            <a:ext cx="5425643" cy="3913579"/>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6" name="Slide Number Placeholder 3">
            <a:extLst>
              <a:ext uri="{FF2B5EF4-FFF2-40B4-BE49-F238E27FC236}">
                <a16:creationId xmlns:a16="http://schemas.microsoft.com/office/drawing/2014/main" id="{1893D6DF-1F47-4D6B-970E-2A63EB6884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122437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7967377" y="1074290"/>
            <a:ext cx="3319531" cy="4513267"/>
          </a:xfrm>
          <a:prstGeom prst="rect">
            <a:avLst/>
          </a:prstGeom>
          <a:solidFill>
            <a:schemeClr val="bg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4442103" y="1074291"/>
            <a:ext cx="3319531" cy="4513267"/>
          </a:xfrm>
          <a:prstGeom prst="rect">
            <a:avLst/>
          </a:prstGeom>
          <a:solidFill>
            <a:schemeClr val="bg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903176" y="1074290"/>
            <a:ext cx="3319531" cy="4513267"/>
          </a:xfrm>
          <a:prstGeom prst="rect">
            <a:avLst/>
          </a:prstGeom>
          <a:solidFill>
            <a:schemeClr val="bg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903247" y="1308871"/>
            <a:ext cx="3319462" cy="339561"/>
          </a:xfrm>
        </p:spPr>
        <p:txBody>
          <a:bodyPr>
            <a:noAutofit/>
          </a:bodyPr>
          <a:lstStyle>
            <a:lvl1pPr marL="0" indent="0" algn="ctr" fontAlgn="t">
              <a:spcBef>
                <a:spcPts val="0"/>
              </a:spcBef>
              <a:buFontTx/>
              <a:buNone/>
              <a:defRPr sz="1800" baseline="0">
                <a:solidFill>
                  <a:schemeClr val="tx1"/>
                </a:solidFill>
                <a:latin typeface="+mj-lt"/>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4435312" y="1284822"/>
            <a:ext cx="3319462" cy="339561"/>
          </a:xfrm>
        </p:spPr>
        <p:txBody>
          <a:bodyPr>
            <a:noAutofit/>
          </a:bodyPr>
          <a:lstStyle>
            <a:lvl1pPr marL="0" indent="0" algn="ctr" fontAlgn="t">
              <a:spcBef>
                <a:spcPts val="0"/>
              </a:spcBef>
              <a:buFontTx/>
              <a:buNone/>
              <a:defRPr sz="1800" baseline="0">
                <a:solidFill>
                  <a:schemeClr val="tx1"/>
                </a:solidFill>
                <a:latin typeface="+mj-lt"/>
              </a:defRPr>
            </a:lvl1pPr>
          </a:lstStyle>
          <a:p>
            <a:pPr lvl="0"/>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7952831" y="1262610"/>
            <a:ext cx="3319462" cy="339561"/>
          </a:xfrm>
        </p:spPr>
        <p:txBody>
          <a:bodyPr>
            <a:noAutofit/>
          </a:bodyPr>
          <a:lstStyle>
            <a:lvl1pPr marL="0" indent="0" algn="ctr" fontAlgn="t">
              <a:spcBef>
                <a:spcPts val="0"/>
              </a:spcBef>
              <a:buFontTx/>
              <a:buNone/>
              <a:defRPr sz="1800" b="0" baseline="0">
                <a:solidFill>
                  <a:schemeClr val="tx1"/>
                </a:solidFill>
                <a:latin typeface="+mj-lt"/>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1087359" y="1924895"/>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4604879" y="1886692"/>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1087361" y="3881906"/>
            <a:ext cx="2951163" cy="1555750"/>
          </a:xfrm>
        </p:spPr>
        <p:txBody>
          <a:bodyPr/>
          <a:lstStyle>
            <a:lvl1pPr marL="0" indent="0">
              <a:buNone/>
              <a:defRPr/>
            </a:lvl1pPr>
          </a:lstStyle>
          <a:p>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4604879" y="3854623"/>
            <a:ext cx="2951163" cy="1555750"/>
          </a:xfrm>
        </p:spPr>
        <p:txBody>
          <a:bodyPr/>
          <a:lstStyle>
            <a:lvl1pPr marL="0" indent="0">
              <a:buNone/>
              <a:defRPr/>
            </a:lvl1pPr>
          </a:lstStyle>
          <a:p>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8101770" y="3817087"/>
            <a:ext cx="2951163" cy="1555750"/>
          </a:xfrm>
        </p:spPr>
        <p:txBody>
          <a:bodyPr/>
          <a:lstStyle>
            <a:lvl1pPr marL="0" indent="0">
              <a:buNone/>
              <a:defRPr b="0"/>
            </a:lvl1pPr>
          </a:lstStyle>
          <a:p>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8101770" y="1855150"/>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17" name="Slide Number Placeholder 3">
            <a:extLst>
              <a:ext uri="{FF2B5EF4-FFF2-40B4-BE49-F238E27FC236}">
                <a16:creationId xmlns:a16="http://schemas.microsoft.com/office/drawing/2014/main" id="{4EF31146-18BA-40F0-AE3D-71F426938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1736816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FC7CDF-F4F2-FF0E-4AD1-D297A920803B}"/>
              </a:ext>
            </a:extLst>
          </p:cNvPr>
          <p:cNvSpPr txBox="1"/>
          <p:nvPr userDrawn="1"/>
        </p:nvSpPr>
        <p:spPr>
          <a:xfrm>
            <a:off x="859093" y="1548269"/>
            <a:ext cx="6113206" cy="1323439"/>
          </a:xfrm>
          <a:prstGeom prst="rect">
            <a:avLst/>
          </a:prstGeom>
          <a:noFill/>
        </p:spPr>
        <p:txBody>
          <a:bodyPr wrap="square">
            <a:spAutoFit/>
          </a:bodyPr>
          <a:lstStyle/>
          <a:p>
            <a:r>
              <a:rPr lang="en-US" sz="8000" i="1" dirty="0">
                <a:latin typeface="Acumin Pro ExtraCondensed" panose="020B0508020202020204" pitchFamily="34" charset="0"/>
              </a:rPr>
              <a:t>THANK YOU</a:t>
            </a:r>
          </a:p>
        </p:txBody>
      </p:sp>
      <p:sp>
        <p:nvSpPr>
          <p:cNvPr id="6" name="Text Placeholder 5">
            <a:extLst>
              <a:ext uri="{FF2B5EF4-FFF2-40B4-BE49-F238E27FC236}">
                <a16:creationId xmlns:a16="http://schemas.microsoft.com/office/drawing/2014/main" id="{4EFB3032-9F0F-FFFF-B2EC-445901CEF96A}"/>
              </a:ext>
            </a:extLst>
          </p:cNvPr>
          <p:cNvSpPr>
            <a:spLocks noGrp="1"/>
          </p:cNvSpPr>
          <p:nvPr>
            <p:ph type="body" sz="quarter" idx="10" hasCustomPrompt="1"/>
          </p:nvPr>
        </p:nvSpPr>
        <p:spPr>
          <a:xfrm>
            <a:off x="858838" y="2871788"/>
            <a:ext cx="7607300" cy="2024062"/>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Add additional information here </a:t>
            </a:r>
          </a:p>
        </p:txBody>
      </p:sp>
      <p:pic>
        <p:nvPicPr>
          <p:cNvPr id="7" name="Picture 6" descr="A qr code on a white background&#10;&#10;Description automatically generated">
            <a:extLst>
              <a:ext uri="{FF2B5EF4-FFF2-40B4-BE49-F238E27FC236}">
                <a16:creationId xmlns:a16="http://schemas.microsoft.com/office/drawing/2014/main" id="{A31DC4BF-4E70-38D0-2F96-51EFD5B42F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1686" y="4731512"/>
            <a:ext cx="1859941" cy="1859941"/>
          </a:xfrm>
          <a:prstGeom prst="rect">
            <a:avLst/>
          </a:prstGeom>
        </p:spPr>
      </p:pic>
      <p:sp>
        <p:nvSpPr>
          <p:cNvPr id="9" name="TextBox 8">
            <a:extLst>
              <a:ext uri="{FF2B5EF4-FFF2-40B4-BE49-F238E27FC236}">
                <a16:creationId xmlns:a16="http://schemas.microsoft.com/office/drawing/2014/main" id="{D0FD0462-4D8F-F7C5-3211-C3E3BA5FEACD}"/>
              </a:ext>
            </a:extLst>
          </p:cNvPr>
          <p:cNvSpPr txBox="1"/>
          <p:nvPr userDrawn="1"/>
        </p:nvSpPr>
        <p:spPr>
          <a:xfrm>
            <a:off x="7712585" y="5338316"/>
            <a:ext cx="2389101" cy="646331"/>
          </a:xfrm>
          <a:prstGeom prst="rect">
            <a:avLst/>
          </a:prstGeom>
          <a:noFill/>
        </p:spPr>
        <p:txBody>
          <a:bodyPr wrap="square">
            <a:spAutoFit/>
          </a:bodyPr>
          <a:lstStyle/>
          <a:p>
            <a:pPr algn="ctr"/>
            <a:r>
              <a:rPr lang="en-US" dirty="0">
                <a:solidFill>
                  <a:srgbClr val="8E6F3E"/>
                </a:solidFill>
              </a:rPr>
              <a:t>Scan the QR code to connect with ISF </a:t>
            </a:r>
          </a:p>
        </p:txBody>
      </p:sp>
    </p:spTree>
    <p:extLst>
      <p:ext uri="{BB962C8B-B14F-4D97-AF65-F5344CB8AC3E}">
        <p14:creationId xmlns:p14="http://schemas.microsoft.com/office/powerpoint/2010/main" val="252792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1023257" y="2005070"/>
            <a:ext cx="7763458" cy="592834"/>
          </a:xfrm>
        </p:spPr>
        <p:txBody>
          <a:bodyPr>
            <a:noAutofit/>
          </a:bodyPr>
          <a:lstStyle>
            <a:lvl1pPr>
              <a:defRPr sz="5400" cap="none">
                <a:solidFill>
                  <a:schemeClr val="tx1"/>
                </a:solidFill>
                <a:latin typeface="Acumin Pro SemiCondensed" panose="020B0506020202020204" pitchFamily="34" charset="0"/>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1023257" y="2629338"/>
            <a:ext cx="7763458" cy="449263"/>
          </a:xfrm>
        </p:spPr>
        <p:txBody>
          <a:bodyPr>
            <a:noAutofit/>
          </a:bodyPr>
          <a:lstStyle>
            <a:lvl1pPr marL="0" indent="0">
              <a:buFontTx/>
              <a:buNone/>
              <a:defRPr sz="2400" b="1">
                <a:solidFill>
                  <a:schemeClr val="tx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1023257" y="3107129"/>
            <a:ext cx="7763458" cy="449263"/>
          </a:xfrm>
        </p:spPr>
        <p:txBody>
          <a:bodyPr>
            <a:normAutofit/>
          </a:bodyPr>
          <a:lstStyle>
            <a:lvl1pPr marL="0" indent="0">
              <a:buFontTx/>
              <a:buNone/>
              <a:defRPr sz="160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fld id="{C7124C19-F609-8C4C-8116-78E353E3E672}" type="datetime1">
              <a:rPr lang="en-US" smtClean="0"/>
              <a:t>3/29/23</a:t>
            </a:fld>
            <a:endParaRPr lang="en-US" dirty="0"/>
          </a:p>
        </p:txBody>
      </p:sp>
      <p:sp>
        <p:nvSpPr>
          <p:cNvPr id="5" name="Slide Number Placeholder 3">
            <a:extLst>
              <a:ext uri="{FF2B5EF4-FFF2-40B4-BE49-F238E27FC236}">
                <a16:creationId xmlns:a16="http://schemas.microsoft.com/office/drawing/2014/main" id="{D0155350-E027-4602-A857-7E164C9EB0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416137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slide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21047B-54B8-DE5C-830D-3F0C705B3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0B5B3CAE-9B9D-43A4-BB4B-E18B810769C8}"/>
              </a:ext>
            </a:extLst>
          </p:cNvPr>
          <p:cNvSpPr>
            <a:spLocks noGrp="1"/>
          </p:cNvSpPr>
          <p:nvPr>
            <p:ph type="title"/>
          </p:nvPr>
        </p:nvSpPr>
        <p:spPr/>
        <p:txBody>
          <a:bodyPr/>
          <a:lstStyle/>
          <a:p>
            <a:r>
              <a:rPr lang="en-US"/>
              <a:t>Click to edit Master title style</a:t>
            </a:r>
          </a:p>
        </p:txBody>
      </p:sp>
      <p:sp>
        <p:nvSpPr>
          <p:cNvPr id="5" name="Slide Number Placeholder 3">
            <a:extLst>
              <a:ext uri="{FF2B5EF4-FFF2-40B4-BE49-F238E27FC236}">
                <a16:creationId xmlns:a16="http://schemas.microsoft.com/office/drawing/2014/main" id="{FF446CDB-8524-4706-B439-7BC933061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370146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E33A-5473-AF10-36DC-41977EBFC8EA}"/>
              </a:ext>
            </a:extLst>
          </p:cNvPr>
          <p:cNvSpPr>
            <a:spLocks noGrp="1"/>
          </p:cNvSpPr>
          <p:nvPr>
            <p:ph type="title"/>
          </p:nvPr>
        </p:nvSpPr>
        <p:spPr>
          <a:xfrm>
            <a:off x="831850" y="1248385"/>
            <a:ext cx="10515600" cy="2180615"/>
          </a:xfrm>
        </p:spPr>
        <p:txBody>
          <a:bodyPr anchor="b">
            <a:normAutofit/>
          </a:bodyPr>
          <a:lstStyle>
            <a:lvl1pPr>
              <a:defRPr sz="32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7975C1B-F025-074E-151B-920029235480}"/>
              </a:ext>
            </a:extLst>
          </p:cNvPr>
          <p:cNvSpPr>
            <a:spLocks noGrp="1"/>
          </p:cNvSpPr>
          <p:nvPr>
            <p:ph type="body" idx="1"/>
          </p:nvPr>
        </p:nvSpPr>
        <p:spPr>
          <a:xfrm>
            <a:off x="838200" y="3767706"/>
            <a:ext cx="10515600" cy="16302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Placeholder 1">
            <a:extLst>
              <a:ext uri="{FF2B5EF4-FFF2-40B4-BE49-F238E27FC236}">
                <a16:creationId xmlns:a16="http://schemas.microsoft.com/office/drawing/2014/main" id="{72AD82B7-F639-6EF9-239F-D2F685000711}"/>
              </a:ext>
            </a:extLst>
          </p:cNvPr>
          <p:cNvSpPr txBox="1">
            <a:spLocks/>
          </p:cNvSpPr>
          <p:nvPr userDrawn="1"/>
        </p:nvSpPr>
        <p:spPr>
          <a:xfrm>
            <a:off x="1020726" y="-4128"/>
            <a:ext cx="10680105" cy="913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2DA26254-9003-4A6B-9E1B-747BCC774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49411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5B93-ED52-3D21-1B9E-618E1C5DCE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3DC25-CAFC-F489-07B4-A0BA604C445F}"/>
              </a:ext>
            </a:extLst>
          </p:cNvPr>
          <p:cNvSpPr>
            <a:spLocks noGrp="1"/>
          </p:cNvSpPr>
          <p:nvPr>
            <p:ph sz="half" idx="1"/>
          </p:nvPr>
        </p:nvSpPr>
        <p:spPr>
          <a:xfrm>
            <a:off x="838198" y="137588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2B60A-1500-3620-DBFC-FBC0B4BB77B7}"/>
              </a:ext>
            </a:extLst>
          </p:cNvPr>
          <p:cNvSpPr>
            <a:spLocks noGrp="1"/>
          </p:cNvSpPr>
          <p:nvPr>
            <p:ph sz="half" idx="2"/>
          </p:nvPr>
        </p:nvSpPr>
        <p:spPr>
          <a:xfrm>
            <a:off x="6172204" y="137588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0C4AF564-8BEB-4931-98B2-6D7B362A09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13638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DCCD-B6A8-0BE7-9404-48E4AA785E26}"/>
              </a:ext>
            </a:extLst>
          </p:cNvPr>
          <p:cNvSpPr>
            <a:spLocks noGrp="1"/>
          </p:cNvSpPr>
          <p:nvPr>
            <p:ph type="title"/>
          </p:nvPr>
        </p:nvSpPr>
        <p:spPr>
          <a:xfrm>
            <a:off x="1052440" y="37325"/>
            <a:ext cx="105156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9B59B-02EC-9B8B-87AD-904CA97E294D}"/>
              </a:ext>
            </a:extLst>
          </p:cNvPr>
          <p:cNvSpPr>
            <a:spLocks noGrp="1"/>
          </p:cNvSpPr>
          <p:nvPr>
            <p:ph type="body" idx="1"/>
          </p:nvPr>
        </p:nvSpPr>
        <p:spPr>
          <a:xfrm>
            <a:off x="862014" y="10397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1D9BFB-ED82-C3D8-6209-DE563563C1F7}"/>
              </a:ext>
            </a:extLst>
          </p:cNvPr>
          <p:cNvSpPr>
            <a:spLocks noGrp="1"/>
          </p:cNvSpPr>
          <p:nvPr>
            <p:ph sz="half" idx="2"/>
          </p:nvPr>
        </p:nvSpPr>
        <p:spPr>
          <a:xfrm>
            <a:off x="862014" y="2018523"/>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30DA4D8-8912-2C46-5FBF-A59D4ADC7D4C}"/>
              </a:ext>
            </a:extLst>
          </p:cNvPr>
          <p:cNvSpPr>
            <a:spLocks noGrp="1"/>
          </p:cNvSpPr>
          <p:nvPr>
            <p:ph type="body" sz="quarter" idx="3"/>
          </p:nvPr>
        </p:nvSpPr>
        <p:spPr>
          <a:xfrm>
            <a:off x="6310240" y="10279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002B2BC-ED5E-4667-C7A7-ED26DEDEB9B5}"/>
              </a:ext>
            </a:extLst>
          </p:cNvPr>
          <p:cNvSpPr>
            <a:spLocks noGrp="1"/>
          </p:cNvSpPr>
          <p:nvPr>
            <p:ph sz="quarter" idx="4"/>
          </p:nvPr>
        </p:nvSpPr>
        <p:spPr>
          <a:xfrm>
            <a:off x="6310240" y="2018523"/>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A2AC54C1-B711-456E-B169-CEB2D30BEE05}"/>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14255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4C4D-FDE8-3FE2-B959-5DD1266A80BC}"/>
              </a:ext>
            </a:extLst>
          </p:cNvPr>
          <p:cNvSpPr>
            <a:spLocks noGrp="1"/>
          </p:cNvSpPr>
          <p:nvPr>
            <p:ph type="title"/>
          </p:nvPr>
        </p:nvSpPr>
        <p:spPr>
          <a:xfrm>
            <a:off x="836612" y="1028552"/>
            <a:ext cx="3785375" cy="905170"/>
          </a:xfrm>
        </p:spPr>
        <p:txBody>
          <a:bodyPr anchor="b"/>
          <a:lstStyle>
            <a:lvl1pPr>
              <a:defRPr sz="32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8C89DE-0E2F-D9D5-C9EF-85F0E1D43275}"/>
              </a:ext>
            </a:extLst>
          </p:cNvPr>
          <p:cNvSpPr>
            <a:spLocks noGrp="1"/>
          </p:cNvSpPr>
          <p:nvPr>
            <p:ph idx="1"/>
          </p:nvPr>
        </p:nvSpPr>
        <p:spPr>
          <a:xfrm>
            <a:off x="5183188" y="987426"/>
            <a:ext cx="6172200" cy="4626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BCD8665-0C0E-7233-315D-F37F873C06AE}"/>
              </a:ext>
            </a:extLst>
          </p:cNvPr>
          <p:cNvSpPr>
            <a:spLocks noGrp="1"/>
          </p:cNvSpPr>
          <p:nvPr>
            <p:ph type="body" sz="half" idx="2"/>
          </p:nvPr>
        </p:nvSpPr>
        <p:spPr>
          <a:xfrm>
            <a:off x="839788" y="2057400"/>
            <a:ext cx="3932237" cy="35565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Placeholder 1">
            <a:extLst>
              <a:ext uri="{FF2B5EF4-FFF2-40B4-BE49-F238E27FC236}">
                <a16:creationId xmlns:a16="http://schemas.microsoft.com/office/drawing/2014/main" id="{982CF9BF-3BA4-AB96-3D64-6A1E0428435D}"/>
              </a:ext>
            </a:extLst>
          </p:cNvPr>
          <p:cNvSpPr txBox="1">
            <a:spLocks/>
          </p:cNvSpPr>
          <p:nvPr userDrawn="1"/>
        </p:nvSpPr>
        <p:spPr>
          <a:xfrm>
            <a:off x="1020726" y="-4128"/>
            <a:ext cx="10680105" cy="913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5F27955B-9F89-4E33-A3FC-A1B63C301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275527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9FE7-17D5-3C22-AFE5-BA74CF8F1876}"/>
              </a:ext>
            </a:extLst>
          </p:cNvPr>
          <p:cNvSpPr>
            <a:spLocks noGrp="1"/>
          </p:cNvSpPr>
          <p:nvPr>
            <p:ph type="title"/>
          </p:nvPr>
        </p:nvSpPr>
        <p:spPr>
          <a:xfrm>
            <a:off x="839788" y="1063256"/>
            <a:ext cx="3932237" cy="994144"/>
          </a:xfrm>
        </p:spPr>
        <p:txBody>
          <a:bodyPr anchor="b"/>
          <a:lstStyle>
            <a:lvl1pPr>
              <a:defRPr sz="32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D6CE7A8-AA1E-49BE-9AB6-53DAA16FDE87}"/>
              </a:ext>
            </a:extLst>
          </p:cNvPr>
          <p:cNvSpPr>
            <a:spLocks noGrp="1"/>
          </p:cNvSpPr>
          <p:nvPr>
            <p:ph type="pic" idx="1"/>
          </p:nvPr>
        </p:nvSpPr>
        <p:spPr>
          <a:xfrm>
            <a:off x="5183188" y="987426"/>
            <a:ext cx="6172200" cy="44883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D1BB634-2207-0A58-D6F2-72EE320AB1EE}"/>
              </a:ext>
            </a:extLst>
          </p:cNvPr>
          <p:cNvSpPr>
            <a:spLocks noGrp="1"/>
          </p:cNvSpPr>
          <p:nvPr>
            <p:ph type="body" sz="half" idx="2"/>
          </p:nvPr>
        </p:nvSpPr>
        <p:spPr>
          <a:xfrm>
            <a:off x="839788" y="2057400"/>
            <a:ext cx="3932237" cy="34183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Placeholder 1">
            <a:extLst>
              <a:ext uri="{FF2B5EF4-FFF2-40B4-BE49-F238E27FC236}">
                <a16:creationId xmlns:a16="http://schemas.microsoft.com/office/drawing/2014/main" id="{D7E0FC7D-31B6-9478-A6D5-72B3B9EA6494}"/>
              </a:ext>
            </a:extLst>
          </p:cNvPr>
          <p:cNvSpPr txBox="1">
            <a:spLocks/>
          </p:cNvSpPr>
          <p:nvPr userDrawn="1"/>
        </p:nvSpPr>
        <p:spPr>
          <a:xfrm>
            <a:off x="1020726" y="-4128"/>
            <a:ext cx="10680105" cy="913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A236664C-90BD-4FA1-A332-636BE3F14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25117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1042918" y="176269"/>
            <a:ext cx="9787311" cy="811872"/>
          </a:xfrm>
        </p:spPr>
        <p:txBody>
          <a:bodyPr>
            <a:noAutofit/>
          </a:bodyPr>
          <a:lstStyle>
            <a:lvl1pPr>
              <a:defRPr sz="5400" cap="none">
                <a:solidFill>
                  <a:schemeClr val="bg1"/>
                </a:solidFill>
                <a:latin typeface="Acumin Pro SemiCondensed" panose="020B0506020202020204" pitchFamily="34" charset="0"/>
              </a:defRPr>
            </a:lvl1pPr>
          </a:lstStyle>
          <a:p>
            <a:r>
              <a:rPr lang="en-US" dirty="0"/>
              <a:t>Slide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1042917" y="1179871"/>
            <a:ext cx="9787311" cy="4144297"/>
          </a:xfrm>
        </p:spPr>
        <p:txBody>
          <a:bodyPr>
            <a:noAutofit/>
          </a:bodyPr>
          <a:lstStyle>
            <a:lvl1pPr marL="0" indent="0">
              <a:buFontTx/>
              <a:buNone/>
              <a:defRPr sz="2400" b="0">
                <a:solidFill>
                  <a:schemeClr val="tx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content</a:t>
            </a:r>
          </a:p>
        </p:txBody>
      </p:sp>
      <p:sp>
        <p:nvSpPr>
          <p:cNvPr id="4" name="Slide Number Placeholder 3">
            <a:extLst>
              <a:ext uri="{FF2B5EF4-FFF2-40B4-BE49-F238E27FC236}">
                <a16:creationId xmlns:a16="http://schemas.microsoft.com/office/drawing/2014/main" id="{CE178701-0A02-496B-BC11-EFA314BD0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111288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2FEF13-054D-950B-1771-C670CD3F548B}"/>
              </a:ext>
            </a:extLst>
          </p:cNvPr>
          <p:cNvSpPr>
            <a:spLocks noGrp="1"/>
          </p:cNvSpPr>
          <p:nvPr>
            <p:ph type="body" idx="1"/>
          </p:nvPr>
        </p:nvSpPr>
        <p:spPr>
          <a:xfrm>
            <a:off x="838200" y="121264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Black Bar">
            <a:extLst>
              <a:ext uri="{FF2B5EF4-FFF2-40B4-BE49-F238E27FC236}">
                <a16:creationId xmlns:a16="http://schemas.microsoft.com/office/drawing/2014/main" id="{6F88F6C9-BD18-B8E0-45D5-1B857EEF33A0}"/>
              </a:ext>
            </a:extLst>
          </p:cNvPr>
          <p:cNvPicPr>
            <a:picLocks noChangeAspect="1"/>
          </p:cNvPicPr>
          <p:nvPr userDrawn="1"/>
        </p:nvPicPr>
        <p:blipFill>
          <a:blip r:embed="rId14"/>
          <a:stretch>
            <a:fillRect/>
          </a:stretch>
        </p:blipFill>
        <p:spPr>
          <a:xfrm>
            <a:off x="1" y="-13276"/>
            <a:ext cx="12192000" cy="974763"/>
          </a:xfrm>
          <a:prstGeom prst="rect">
            <a:avLst/>
          </a:prstGeom>
        </p:spPr>
      </p:pic>
      <p:sp>
        <p:nvSpPr>
          <p:cNvPr id="2" name="Title Placeholder 1">
            <a:extLst>
              <a:ext uri="{FF2B5EF4-FFF2-40B4-BE49-F238E27FC236}">
                <a16:creationId xmlns:a16="http://schemas.microsoft.com/office/drawing/2014/main" id="{08437AC7-BFD0-016E-09CC-C34199FA901E}"/>
              </a:ext>
            </a:extLst>
          </p:cNvPr>
          <p:cNvSpPr>
            <a:spLocks noGrp="1"/>
          </p:cNvSpPr>
          <p:nvPr>
            <p:ph type="title"/>
          </p:nvPr>
        </p:nvSpPr>
        <p:spPr>
          <a:xfrm>
            <a:off x="1020726" y="-4128"/>
            <a:ext cx="10680105" cy="913807"/>
          </a:xfrm>
          <a:prstGeom prst="rect">
            <a:avLst/>
          </a:prstGeom>
        </p:spPr>
        <p:txBody>
          <a:bodyPr vert="horz" lIns="91440" tIns="45720" rIns="91440" bIns="45720" rtlCol="0" anchor="ctr">
            <a:normAutofit/>
          </a:bodyPr>
          <a:lstStyle/>
          <a:p>
            <a:r>
              <a:rPr lang="en-US" dirty="0"/>
              <a:t>Click to edit Master title style</a:t>
            </a:r>
          </a:p>
        </p:txBody>
      </p:sp>
      <p:pic>
        <p:nvPicPr>
          <p:cNvPr id="7" name="ISF__H-Full-RGB-01.pdf" descr="ISF__H-Full-RGB-01.pdf">
            <a:extLst>
              <a:ext uri="{FF2B5EF4-FFF2-40B4-BE49-F238E27FC236}">
                <a16:creationId xmlns:a16="http://schemas.microsoft.com/office/drawing/2014/main" id="{C99AE6C1-C4B6-510C-92E8-ED6504FEF46F}"/>
              </a:ext>
            </a:extLst>
          </p:cNvPr>
          <p:cNvPicPr>
            <a:picLocks noChangeAspect="1"/>
          </p:cNvPicPr>
          <p:nvPr userDrawn="1"/>
        </p:nvPicPr>
        <p:blipFill>
          <a:blip r:embed="rId15"/>
          <a:stretch>
            <a:fillRect/>
          </a:stretch>
        </p:blipFill>
        <p:spPr>
          <a:xfrm>
            <a:off x="585580" y="5782951"/>
            <a:ext cx="5857452" cy="635562"/>
          </a:xfrm>
          <a:prstGeom prst="rect">
            <a:avLst/>
          </a:prstGeom>
          <a:ln w="12700">
            <a:miter lim="400000"/>
          </a:ln>
        </p:spPr>
      </p:pic>
      <p:sp>
        <p:nvSpPr>
          <p:cNvPr id="9" name="Campus Gold Bar">
            <a:extLst>
              <a:ext uri="{FF2B5EF4-FFF2-40B4-BE49-F238E27FC236}">
                <a16:creationId xmlns:a16="http://schemas.microsoft.com/office/drawing/2014/main" id="{E0001AC9-D0C1-AA9F-9B27-F3808FB9BBC5}"/>
              </a:ext>
            </a:extLst>
          </p:cNvPr>
          <p:cNvSpPr/>
          <p:nvPr userDrawn="1"/>
        </p:nvSpPr>
        <p:spPr>
          <a:xfrm>
            <a:off x="838200" y="-13276"/>
            <a:ext cx="85059" cy="939217"/>
          </a:xfrm>
          <a:prstGeom prst="rect">
            <a:avLst/>
          </a:prstGeom>
          <a:solidFill>
            <a:srgbClr val="8E6F3E"/>
          </a:solidFill>
          <a:ln w="12700">
            <a:miter lim="400000"/>
          </a:ln>
          <a:effectLst>
            <a:outerShdw blurRad="76200" dist="38100" dir="5400000" rotWithShape="0">
              <a:srgbClr val="000000">
                <a:alpha val="35000"/>
              </a:srgbClr>
            </a:outerShdw>
          </a:effectLst>
        </p:spPr>
        <p:txBody>
          <a:bodyPr tIns="91439" bIns="91439" anchor="ctr"/>
          <a:lstStyle/>
          <a:p>
            <a:pPr defTabSz="914400">
              <a:defRPr sz="3600" b="0">
                <a:solidFill>
                  <a:srgbClr val="FFFFFF"/>
                </a:solidFill>
                <a:latin typeface="Calibri"/>
                <a:ea typeface="Calibri"/>
                <a:cs typeface="Calibri"/>
                <a:sym typeface="Calibri"/>
              </a:defRPr>
            </a:pPr>
            <a:endParaRPr dirty="0"/>
          </a:p>
        </p:txBody>
      </p:sp>
      <p:sp>
        <p:nvSpPr>
          <p:cNvPr id="4" name="Slide Number Placeholder 3">
            <a:extLst>
              <a:ext uri="{FF2B5EF4-FFF2-40B4-BE49-F238E27FC236}">
                <a16:creationId xmlns:a16="http://schemas.microsoft.com/office/drawing/2014/main" id="{7CE30D19-1623-446D-ADAA-C7C23A79F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658E-B27D-41D9-9F78-7352C9B648A7}" type="slidenum">
              <a:rPr lang="en-US" smtClean="0"/>
              <a:t>‹#›</a:t>
            </a:fld>
            <a:endParaRPr lang="en-US"/>
          </a:p>
        </p:txBody>
      </p:sp>
    </p:spTree>
    <p:extLst>
      <p:ext uri="{BB962C8B-B14F-4D97-AF65-F5344CB8AC3E}">
        <p14:creationId xmlns:p14="http://schemas.microsoft.com/office/powerpoint/2010/main" val="198736283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39" r:id="rId3"/>
    <p:sldLayoutId id="2147483740" r:id="rId4"/>
    <p:sldLayoutId id="2147483741" r:id="rId5"/>
    <p:sldLayoutId id="2147483742" r:id="rId6"/>
    <p:sldLayoutId id="2147483745" r:id="rId7"/>
    <p:sldLayoutId id="2147483746" r:id="rId8"/>
    <p:sldLayoutId id="2147483751" r:id="rId9"/>
    <p:sldLayoutId id="2147483752" r:id="rId10"/>
    <p:sldLayoutId id="2147483754" r:id="rId11"/>
    <p:sldLayoutId id="2147483755" r:id="rId12"/>
  </p:sldLayoutIdLst>
  <p:hf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s://research.purdue.edu/isf/"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nam04.safelinks.protection.outlook.com/?url=https%3A%2F%2Fsdgs.un.org%2Fgoals&amp;data=05%7C01%7Ckhustedt%40purdue.edu%7C7fcc5951bd0e4151a28708db70e90493%7C4130bd397c53419cb1e58758d6d63f21%7C0%7C0%7C638227918326949476%7CUnknown%7CTWFpbGZsb3d8eyJWIjoiMC4wLjAwMDAiLCJQIjoiV2luMzIiLCJBTiI6Ik1haWwiLCJXVCI6Mn0%3D%7C3000%7C%7C%7C&amp;sdata=0OI1DGe5H7%2Fr1v0I%2FAmtFk6neweXL99Bb7BjKMGGLLs%3D&amp;reserved=0"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7F87-94DF-884E-7EC7-2522B4D55214}"/>
              </a:ext>
            </a:extLst>
          </p:cNvPr>
          <p:cNvSpPr>
            <a:spLocks noGrp="1"/>
          </p:cNvSpPr>
          <p:nvPr>
            <p:ph type="title"/>
          </p:nvPr>
        </p:nvSpPr>
        <p:spPr>
          <a:xfrm>
            <a:off x="755947" y="1271016"/>
            <a:ext cx="10680105" cy="2032624"/>
          </a:xfrm>
        </p:spPr>
        <p:txBody>
          <a:bodyPr>
            <a:noAutofit/>
          </a:bodyPr>
          <a:lstStyle/>
          <a:p>
            <a:pPr algn="ctr"/>
            <a:r>
              <a:rPr lang="en-US" sz="6000" dirty="0"/>
              <a:t>Overview of the </a:t>
            </a:r>
            <a:br>
              <a:rPr lang="en-US" sz="6000" dirty="0"/>
            </a:br>
            <a:r>
              <a:rPr lang="en-US" sz="5400" dirty="0"/>
              <a:t>Institute for a Sustainable Future</a:t>
            </a:r>
          </a:p>
        </p:txBody>
      </p:sp>
      <p:sp>
        <p:nvSpPr>
          <p:cNvPr id="3" name="Text Placeholder 2">
            <a:extLst>
              <a:ext uri="{FF2B5EF4-FFF2-40B4-BE49-F238E27FC236}">
                <a16:creationId xmlns:a16="http://schemas.microsoft.com/office/drawing/2014/main" id="{686208A1-9F90-B29F-13BC-CDF0825196A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51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7B4C43-C3E4-4589-C469-6FACD13A74B8}"/>
              </a:ext>
            </a:extLst>
          </p:cNvPr>
          <p:cNvSpPr>
            <a:spLocks noGrp="1"/>
          </p:cNvSpPr>
          <p:nvPr>
            <p:ph type="body" sz="quarter" idx="10"/>
          </p:nvPr>
        </p:nvSpPr>
        <p:spPr>
          <a:xfrm>
            <a:off x="1042917" y="1179871"/>
            <a:ext cx="9708502" cy="4297385"/>
          </a:xfrm>
        </p:spPr>
        <p:txBody>
          <a:bodyPr/>
          <a:lstStyle/>
          <a:p>
            <a:pPr algn="l" defTabSz="914400">
              <a:buSzPct val="100000"/>
              <a:defRPr sz="4800" b="0">
                <a:latin typeface="Gill Sans MT"/>
                <a:ea typeface="Gill Sans MT"/>
                <a:cs typeface="Gill Sans MT"/>
                <a:sym typeface="Gill Sans MT"/>
              </a:defRPr>
            </a:pPr>
            <a:r>
              <a:rPr lang="en-US" sz="2000" dirty="0">
                <a:latin typeface="Acumin Pro" panose="020B0504020202020204" pitchFamily="34" charset="0"/>
              </a:rPr>
              <a:t>Effective, experienced teams in:</a:t>
            </a:r>
          </a:p>
          <a:p>
            <a:pPr marL="571500" lvl="3" indent="-571500" algn="l" defTabSz="914400">
              <a:buSzPct val="100000"/>
              <a:buFont typeface="Arial"/>
              <a:buChar char="•"/>
              <a:defRPr sz="4800" b="0">
                <a:latin typeface="Gill Sans MT"/>
                <a:ea typeface="Gill Sans MT"/>
                <a:cs typeface="Gill Sans MT"/>
                <a:sym typeface="Gill Sans MT"/>
              </a:defRPr>
            </a:pPr>
            <a:r>
              <a:rPr lang="en-US" sz="2000" dirty="0">
                <a:latin typeface="Acumin Pro" panose="020B0504020202020204" pitchFamily="34" charset="0"/>
              </a:rPr>
              <a:t>Data-driven, systems modeling and risk analysis</a:t>
            </a:r>
          </a:p>
          <a:p>
            <a:pPr marL="571500" lvl="7" indent="-571500" algn="l" defTabSz="914400">
              <a:buSzPct val="100000"/>
              <a:buFont typeface="Arial"/>
              <a:buChar char="•"/>
              <a:defRPr sz="4800" b="0">
                <a:latin typeface="Gill Sans MT"/>
                <a:ea typeface="Gill Sans MT"/>
                <a:cs typeface="Gill Sans MT"/>
                <a:sym typeface="Gill Sans MT"/>
              </a:defRPr>
            </a:pPr>
            <a:r>
              <a:rPr lang="en-US" sz="2000" dirty="0">
                <a:latin typeface="Acumin Pro" panose="020B0504020202020204" pitchFamily="34" charset="0"/>
              </a:rPr>
              <a:t>Environmental stressors and health impacts  </a:t>
            </a:r>
          </a:p>
          <a:p>
            <a:pPr marL="571500" lvl="7" indent="-571500" algn="l" defTabSz="914400">
              <a:buSzPct val="100000"/>
              <a:buFont typeface="Arial"/>
              <a:buChar char="•"/>
              <a:defRPr sz="4800" b="0">
                <a:latin typeface="Gill Sans MT"/>
                <a:ea typeface="Gill Sans MT"/>
                <a:cs typeface="Gill Sans MT"/>
                <a:sym typeface="Gill Sans MT"/>
              </a:defRPr>
            </a:pPr>
            <a:r>
              <a:rPr lang="en-US" sz="2000" dirty="0">
                <a:latin typeface="Acumin Pro" panose="020B0504020202020204" pitchFamily="34" charset="0"/>
              </a:rPr>
              <a:t>Internet of things, remote and in situ sensing ag/ecosystems</a:t>
            </a:r>
          </a:p>
          <a:p>
            <a:pPr marL="571500" lvl="1" indent="-571500" algn="l" defTabSz="914400">
              <a:buSzPct val="100000"/>
              <a:buFont typeface="Arial"/>
              <a:buChar char="•"/>
              <a:defRPr sz="4800" b="0">
                <a:latin typeface="Gill Sans MT"/>
                <a:ea typeface="Gill Sans MT"/>
                <a:cs typeface="Gill Sans MT"/>
                <a:sym typeface="Gill Sans MT"/>
              </a:defRPr>
            </a:pPr>
            <a:r>
              <a:rPr lang="en-US" sz="2000" dirty="0">
                <a:latin typeface="Acumin Pro" panose="020B0504020202020204" pitchFamily="34" charset="0"/>
              </a:rPr>
              <a:t>State-to-national water challenges</a:t>
            </a:r>
          </a:p>
          <a:p>
            <a:pPr marL="571500" lvl="1" indent="-571500" algn="l" defTabSz="914400">
              <a:buSzPct val="100000"/>
              <a:buFont typeface="Arial"/>
              <a:buChar char="•"/>
              <a:defRPr sz="4800" b="0">
                <a:latin typeface="Gill Sans MT"/>
                <a:ea typeface="Gill Sans MT"/>
                <a:cs typeface="Gill Sans MT"/>
                <a:sym typeface="Gill Sans MT"/>
              </a:defRPr>
            </a:pPr>
            <a:r>
              <a:rPr lang="en-US" sz="2000" dirty="0">
                <a:latin typeface="Acumin Pro" panose="020B0504020202020204" pitchFamily="34" charset="0"/>
              </a:rPr>
              <a:t>Environmental justice and social science perspectives</a:t>
            </a:r>
          </a:p>
          <a:p>
            <a:pPr marL="571500" lvl="1" indent="-571500" algn="l" defTabSz="914400">
              <a:buSzPct val="100000"/>
              <a:buFont typeface="Arial"/>
              <a:buChar char="•"/>
              <a:defRPr sz="4800" b="0">
                <a:latin typeface="Gill Sans MT"/>
                <a:ea typeface="Gill Sans MT"/>
                <a:cs typeface="Gill Sans MT"/>
                <a:sym typeface="Gill Sans MT"/>
              </a:defRPr>
            </a:pPr>
            <a:r>
              <a:rPr lang="en-US" sz="2000" dirty="0">
                <a:latin typeface="Acumin Pro" panose="020B0504020202020204" pitchFamily="34" charset="0"/>
              </a:rPr>
              <a:t>Climate, food, energy, water security modeling</a:t>
            </a:r>
          </a:p>
          <a:p>
            <a:pPr marL="571500" indent="-571500" algn="l" defTabSz="914400">
              <a:buSzPct val="100000"/>
              <a:buFont typeface="Arial"/>
              <a:buChar char="•"/>
              <a:defRPr sz="4800">
                <a:solidFill>
                  <a:schemeClr val="accent5">
                    <a:lumOff val="-29866"/>
                  </a:schemeClr>
                </a:solidFill>
                <a:latin typeface="Gill Sans MT"/>
                <a:ea typeface="Gill Sans MT"/>
                <a:cs typeface="Gill Sans MT"/>
                <a:sym typeface="Gill Sans MT"/>
              </a:defRPr>
            </a:pPr>
            <a:r>
              <a:rPr lang="en-US" sz="2000" b="0" dirty="0">
                <a:latin typeface="Acumin Pro" panose="020B0504020202020204" pitchFamily="34" charset="0"/>
              </a:rPr>
              <a:t>Signature approach “global-&gt;local-&gt;global” </a:t>
            </a:r>
            <a:r>
              <a:rPr lang="en-US" sz="2000" dirty="0">
                <a:latin typeface="Acumin Pro" panose="020B0504020202020204" pitchFamily="34" charset="0"/>
              </a:rPr>
              <a:t>a</a:t>
            </a:r>
            <a:r>
              <a:rPr lang="en-US" sz="2000" b="0" dirty="0">
                <a:latin typeface="Acumin Pro" panose="020B0504020202020204" pitchFamily="34" charset="0"/>
              </a:rPr>
              <a:t>nalysis for systems stability</a:t>
            </a:r>
          </a:p>
          <a:p>
            <a:pPr marL="571500" indent="-571500" algn="l" defTabSz="914400">
              <a:buSzPct val="100000"/>
              <a:buFont typeface="Arial"/>
              <a:buChar char="•"/>
              <a:defRPr sz="4800">
                <a:solidFill>
                  <a:schemeClr val="accent5">
                    <a:lumOff val="-29866"/>
                  </a:schemeClr>
                </a:solidFill>
                <a:latin typeface="Gill Sans MT"/>
                <a:ea typeface="Gill Sans MT"/>
                <a:cs typeface="Gill Sans MT"/>
                <a:sym typeface="Gill Sans MT"/>
              </a:defRPr>
            </a:pPr>
            <a:r>
              <a:rPr lang="en-US" sz="2000" b="0" dirty="0">
                <a:latin typeface="Acumin Pro" panose="020B0504020202020204" pitchFamily="34" charset="0"/>
              </a:rPr>
              <a:t>Circular economy &amp; decarbonization, renewable </a:t>
            </a:r>
            <a:r>
              <a:rPr lang="en-US" sz="2000" dirty="0">
                <a:latin typeface="Acumin Pro" panose="020B0504020202020204" pitchFamily="34" charset="0"/>
              </a:rPr>
              <a:t>e</a:t>
            </a:r>
            <a:r>
              <a:rPr lang="en-US" sz="2000" b="0" dirty="0">
                <a:latin typeface="Acumin Pro" panose="020B0504020202020204" pitchFamily="34" charset="0"/>
              </a:rPr>
              <a:t>nergies</a:t>
            </a:r>
            <a:endParaRPr lang="en-US" dirty="0"/>
          </a:p>
        </p:txBody>
      </p:sp>
      <p:sp>
        <p:nvSpPr>
          <p:cNvPr id="4" name="Title 4">
            <a:extLst>
              <a:ext uri="{FF2B5EF4-FFF2-40B4-BE49-F238E27FC236}">
                <a16:creationId xmlns:a16="http://schemas.microsoft.com/office/drawing/2014/main" id="{C8FC4FFA-05A2-7B3D-7EF8-C5A487C53D9D}"/>
              </a:ext>
            </a:extLst>
          </p:cNvPr>
          <p:cNvSpPr>
            <a:spLocks noGrp="1"/>
          </p:cNvSpPr>
          <p:nvPr>
            <p:ph type="title"/>
          </p:nvPr>
        </p:nvSpPr>
        <p:spPr>
          <a:xfrm>
            <a:off x="1042988" y="176213"/>
            <a:ext cx="9786937" cy="811212"/>
          </a:xfrm>
        </p:spPr>
        <p:txBody>
          <a:bodyPr>
            <a:normAutofit fontScale="90000"/>
          </a:bodyPr>
          <a:lstStyle/>
          <a:p>
            <a:r>
              <a:rPr lang="en-US" dirty="0"/>
              <a:t>Key ISF Strengths</a:t>
            </a:r>
          </a:p>
        </p:txBody>
      </p:sp>
      <p:sp>
        <p:nvSpPr>
          <p:cNvPr id="2" name="Slide Number Placeholder 1">
            <a:extLst>
              <a:ext uri="{FF2B5EF4-FFF2-40B4-BE49-F238E27FC236}">
                <a16:creationId xmlns:a16="http://schemas.microsoft.com/office/drawing/2014/main" id="{46F1D608-A59C-47C1-A6F2-70A651E8B20B}"/>
              </a:ext>
            </a:extLst>
          </p:cNvPr>
          <p:cNvSpPr>
            <a:spLocks noGrp="1"/>
          </p:cNvSpPr>
          <p:nvPr>
            <p:ph type="sldNum" sz="quarter" idx="4"/>
          </p:nvPr>
        </p:nvSpPr>
        <p:spPr/>
        <p:txBody>
          <a:bodyPr/>
          <a:lstStyle/>
          <a:p>
            <a:fld id="{14C2658E-B27D-41D9-9F78-7352C9B648A7}" type="slidenum">
              <a:rPr lang="en-US" smtClean="0"/>
              <a:t>10</a:t>
            </a:fld>
            <a:endParaRPr lang="en-US"/>
          </a:p>
        </p:txBody>
      </p:sp>
    </p:spTree>
    <p:extLst>
      <p:ext uri="{BB962C8B-B14F-4D97-AF65-F5344CB8AC3E}">
        <p14:creationId xmlns:p14="http://schemas.microsoft.com/office/powerpoint/2010/main" val="145149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5524-29CF-42B6-812C-4A24CA44AA31}"/>
              </a:ext>
            </a:extLst>
          </p:cNvPr>
          <p:cNvSpPr>
            <a:spLocks noGrp="1"/>
          </p:cNvSpPr>
          <p:nvPr>
            <p:ph type="title"/>
          </p:nvPr>
        </p:nvSpPr>
        <p:spPr/>
        <p:txBody>
          <a:bodyPr/>
          <a:lstStyle/>
          <a:p>
            <a:r>
              <a:rPr lang="en-US" sz="4000" dirty="0"/>
              <a:t>Faculty Affiliate breakdown by college</a:t>
            </a:r>
          </a:p>
        </p:txBody>
      </p:sp>
      <p:graphicFrame>
        <p:nvGraphicFramePr>
          <p:cNvPr id="4" name="Chart 3">
            <a:extLst>
              <a:ext uri="{FF2B5EF4-FFF2-40B4-BE49-F238E27FC236}">
                <a16:creationId xmlns:a16="http://schemas.microsoft.com/office/drawing/2014/main" id="{8A91FE2F-7BEC-4D8B-87D2-A358766F6F2A}"/>
              </a:ext>
            </a:extLst>
          </p:cNvPr>
          <p:cNvGraphicFramePr>
            <a:graphicFrameLocks/>
          </p:cNvGraphicFramePr>
          <p:nvPr>
            <p:extLst>
              <p:ext uri="{D42A27DB-BD31-4B8C-83A1-F6EECF244321}">
                <p14:modId xmlns:p14="http://schemas.microsoft.com/office/powerpoint/2010/main" val="3374039170"/>
              </p:ext>
            </p:extLst>
          </p:nvPr>
        </p:nvGraphicFramePr>
        <p:xfrm>
          <a:off x="676553" y="1195384"/>
          <a:ext cx="10931513" cy="4329517"/>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E595542A-BCA7-4B30-8789-4CF8236E0AFF}"/>
              </a:ext>
            </a:extLst>
          </p:cNvPr>
          <p:cNvSpPr>
            <a:spLocks noGrp="1"/>
          </p:cNvSpPr>
          <p:nvPr>
            <p:ph type="sldNum" sz="quarter" idx="4"/>
          </p:nvPr>
        </p:nvSpPr>
        <p:spPr/>
        <p:txBody>
          <a:bodyPr/>
          <a:lstStyle/>
          <a:p>
            <a:fld id="{14C2658E-B27D-41D9-9F78-7352C9B648A7}" type="slidenum">
              <a:rPr lang="en-US" smtClean="0"/>
              <a:t>11</a:t>
            </a:fld>
            <a:endParaRPr lang="en-US"/>
          </a:p>
        </p:txBody>
      </p:sp>
      <p:sp>
        <p:nvSpPr>
          <p:cNvPr id="3" name="TextBox 2">
            <a:extLst>
              <a:ext uri="{FF2B5EF4-FFF2-40B4-BE49-F238E27FC236}">
                <a16:creationId xmlns:a16="http://schemas.microsoft.com/office/drawing/2014/main" id="{E78E70B9-4607-42F3-B20A-0A02177776B4}"/>
              </a:ext>
            </a:extLst>
          </p:cNvPr>
          <p:cNvSpPr txBox="1"/>
          <p:nvPr/>
        </p:nvSpPr>
        <p:spPr>
          <a:xfrm>
            <a:off x="10244091" y="4844850"/>
            <a:ext cx="1109709" cy="369332"/>
          </a:xfrm>
          <a:prstGeom prst="rect">
            <a:avLst/>
          </a:prstGeom>
          <a:noFill/>
        </p:spPr>
        <p:txBody>
          <a:bodyPr wrap="square" rtlCol="0">
            <a:spAutoFit/>
          </a:bodyPr>
          <a:lstStyle/>
          <a:p>
            <a:r>
              <a:rPr lang="en-US" b="1" dirty="0">
                <a:solidFill>
                  <a:schemeClr val="accent6">
                    <a:lumMod val="75000"/>
                  </a:schemeClr>
                </a:solidFill>
              </a:rPr>
              <a:t>N= 289</a:t>
            </a:r>
          </a:p>
        </p:txBody>
      </p:sp>
    </p:spTree>
    <p:extLst>
      <p:ext uri="{BB962C8B-B14F-4D97-AF65-F5344CB8AC3E}">
        <p14:creationId xmlns:p14="http://schemas.microsoft.com/office/powerpoint/2010/main" val="24129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5027-94E9-1CB5-AC28-A396C8E06A1F}"/>
              </a:ext>
            </a:extLst>
          </p:cNvPr>
          <p:cNvSpPr>
            <a:spLocks noGrp="1"/>
          </p:cNvSpPr>
          <p:nvPr>
            <p:ph type="title"/>
          </p:nvPr>
        </p:nvSpPr>
        <p:spPr/>
        <p:txBody>
          <a:bodyPr/>
          <a:lstStyle/>
          <a:p>
            <a:r>
              <a:rPr lang="en-US" sz="4000" dirty="0"/>
              <a:t>Key External Partners &amp; Funding Sources</a:t>
            </a:r>
          </a:p>
        </p:txBody>
      </p:sp>
      <p:graphicFrame>
        <p:nvGraphicFramePr>
          <p:cNvPr id="4" name="Table 3">
            <a:extLst>
              <a:ext uri="{FF2B5EF4-FFF2-40B4-BE49-F238E27FC236}">
                <a16:creationId xmlns:a16="http://schemas.microsoft.com/office/drawing/2014/main" id="{03275240-570D-62EB-3180-033795379FEC}"/>
              </a:ext>
            </a:extLst>
          </p:cNvPr>
          <p:cNvGraphicFramePr>
            <a:graphicFrameLocks noGrp="1"/>
          </p:cNvGraphicFramePr>
          <p:nvPr>
            <p:extLst>
              <p:ext uri="{D42A27DB-BD31-4B8C-83A1-F6EECF244321}">
                <p14:modId xmlns:p14="http://schemas.microsoft.com/office/powerpoint/2010/main" val="2753056225"/>
              </p:ext>
            </p:extLst>
          </p:nvPr>
        </p:nvGraphicFramePr>
        <p:xfrm>
          <a:off x="838200" y="1212851"/>
          <a:ext cx="5110213" cy="4144298"/>
        </p:xfrm>
        <a:graphic>
          <a:graphicData uri="http://schemas.openxmlformats.org/drawingml/2006/table">
            <a:tbl>
              <a:tblPr firstRow="1" firstCol="1" bandRow="1"/>
              <a:tblGrid>
                <a:gridCol w="5110213">
                  <a:extLst>
                    <a:ext uri="{9D8B030D-6E8A-4147-A177-3AD203B41FA5}">
                      <a16:colId xmlns:a16="http://schemas.microsoft.com/office/drawing/2014/main" val="3623984393"/>
                    </a:ext>
                  </a:extLst>
                </a:gridCol>
              </a:tblGrid>
              <a:tr h="512407">
                <a:tc>
                  <a:txBody>
                    <a:bodyPr/>
                    <a:lstStyle/>
                    <a:p>
                      <a:pPr algn="ctr" defTabSz="1828800">
                        <a:lnSpc>
                          <a:spcPct val="107000"/>
                        </a:lnSpc>
                        <a:defRPr sz="1800" b="0">
                          <a:solidFill>
                            <a:srgbClr val="000000"/>
                          </a:solidFill>
                        </a:defRPr>
                      </a:pPr>
                      <a:r>
                        <a:rPr lang="en-US" sz="1400" b="1" dirty="0">
                          <a:solidFill>
                            <a:srgbClr val="FFFFFF"/>
                          </a:solidFill>
                          <a:latin typeface="Acumin Pro" panose="020B0504020202020204" pitchFamily="34" charset="0"/>
                          <a:ea typeface="Gill Sans MT"/>
                          <a:cs typeface="Gill Sans MT"/>
                          <a:sym typeface="Gill Sans MT"/>
                        </a:rPr>
                        <a:t>Organizations</a:t>
                      </a:r>
                      <a:endParaRPr sz="1400" b="1" dirty="0">
                        <a:solidFill>
                          <a:srgbClr val="FFFFFF"/>
                        </a:solidFill>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87923541"/>
                  </a:ext>
                </a:extLst>
              </a:tr>
              <a:tr h="250649">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IDEM</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23206995"/>
                  </a:ext>
                </a:extLst>
              </a:tr>
              <a:tr h="279995">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Environmental Research Institute (IU)</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64872707"/>
                  </a:ext>
                </a:extLst>
              </a:tr>
              <a:tr h="256662">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Hoosier Environmental Council</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333449337"/>
                  </a:ext>
                </a:extLst>
              </a:tr>
              <a:tr h="256662">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White River Alliance</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952350475"/>
                  </a:ext>
                </a:extLst>
              </a:tr>
              <a:tr h="267304">
                <a:tc>
                  <a:txBody>
                    <a:bodyPr/>
                    <a:lstStyle/>
                    <a:p>
                      <a:pPr algn="ctr" defTabSz="1828800">
                        <a:lnSpc>
                          <a:spcPct val="107000"/>
                        </a:lnSpc>
                        <a:defRPr sz="1800"/>
                      </a:pPr>
                      <a:r>
                        <a:rPr lang="en-US" sz="1400" dirty="0">
                          <a:latin typeface="Acumin Pro" panose="020B0504020202020204" pitchFamily="34" charset="0"/>
                          <a:ea typeface="Calibri"/>
                          <a:cs typeface="Calibri"/>
                          <a:sym typeface="Calibri"/>
                        </a:rPr>
                        <a:t>IN DNR</a:t>
                      </a:r>
                      <a:endParaRPr sz="1400" dirty="0">
                        <a:latin typeface="Acumin Pro" panose="020B0504020202020204" pitchFamily="34" charset="0"/>
                        <a:ea typeface="Calibri"/>
                        <a:cs typeface="Calibri"/>
                        <a:sym typeface="Calibri"/>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145835715"/>
                  </a:ext>
                </a:extLst>
              </a:tr>
              <a:tr h="269353">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Earth Justice IN</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817437119"/>
                  </a:ext>
                </a:extLst>
              </a:tr>
              <a:tr h="256662">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New Carbon Economy Consortium</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82385075"/>
                  </a:ext>
                </a:extLst>
              </a:tr>
              <a:tr h="256372">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Midwest Regional Climate Consortium</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763703956"/>
                  </a:ext>
                </a:extLst>
              </a:tr>
              <a:tr h="256372">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Purdue University –NW</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89764798"/>
                  </a:ext>
                </a:extLst>
              </a:tr>
              <a:tr h="256372">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University of Notre Dame</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0432298"/>
                  </a:ext>
                </a:extLst>
              </a:tr>
              <a:tr h="256372">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Butler University</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28053167"/>
                  </a:ext>
                </a:extLst>
              </a:tr>
              <a:tr h="256372">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Sandia National Laboratories</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624727346"/>
                  </a:ext>
                </a:extLst>
              </a:tr>
              <a:tr h="256372">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JPL</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948491815"/>
                  </a:ext>
                </a:extLst>
              </a:tr>
              <a:tr h="256372">
                <a:tc>
                  <a:txBody>
                    <a:bodyPr/>
                    <a:lstStyle/>
                    <a:p>
                      <a:pPr algn="ctr" defTabSz="1828800">
                        <a:lnSpc>
                          <a:spcPct val="107000"/>
                        </a:lnSpc>
                        <a:defRPr sz="1800"/>
                      </a:pPr>
                      <a:r>
                        <a:rPr lang="en-US" sz="1400" dirty="0">
                          <a:latin typeface="Acumin Pro" panose="020B0504020202020204" pitchFamily="34" charset="0"/>
                          <a:ea typeface="Gill Sans MT"/>
                          <a:cs typeface="Gill Sans MT"/>
                          <a:sym typeface="Gill Sans MT"/>
                        </a:rPr>
                        <a:t>IL-IN Sea Grant</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555160440"/>
                  </a:ext>
                </a:extLst>
              </a:tr>
            </a:tbl>
          </a:graphicData>
        </a:graphic>
      </p:graphicFrame>
      <p:graphicFrame>
        <p:nvGraphicFramePr>
          <p:cNvPr id="5" name="Table 4">
            <a:extLst>
              <a:ext uri="{FF2B5EF4-FFF2-40B4-BE49-F238E27FC236}">
                <a16:creationId xmlns:a16="http://schemas.microsoft.com/office/drawing/2014/main" id="{B4A1BC0D-2F0F-FA9E-65ED-3F49B4198106}"/>
              </a:ext>
            </a:extLst>
          </p:cNvPr>
          <p:cNvGraphicFramePr>
            <a:graphicFrameLocks noGrp="1"/>
          </p:cNvGraphicFramePr>
          <p:nvPr>
            <p:extLst>
              <p:ext uri="{D42A27DB-BD31-4B8C-83A1-F6EECF244321}">
                <p14:modId xmlns:p14="http://schemas.microsoft.com/office/powerpoint/2010/main" val="245627555"/>
              </p:ext>
            </p:extLst>
          </p:nvPr>
        </p:nvGraphicFramePr>
        <p:xfrm>
          <a:off x="6594108" y="1212850"/>
          <a:ext cx="4628949" cy="4144298"/>
        </p:xfrm>
        <a:graphic>
          <a:graphicData uri="http://schemas.openxmlformats.org/drawingml/2006/table">
            <a:tbl>
              <a:tblPr firstRow="1" firstCol="1" bandRow="1"/>
              <a:tblGrid>
                <a:gridCol w="4628949">
                  <a:extLst>
                    <a:ext uri="{9D8B030D-6E8A-4147-A177-3AD203B41FA5}">
                      <a16:colId xmlns:a16="http://schemas.microsoft.com/office/drawing/2014/main" val="3964345725"/>
                    </a:ext>
                  </a:extLst>
                </a:gridCol>
              </a:tblGrid>
              <a:tr h="594793">
                <a:tc>
                  <a:txBody>
                    <a:bodyPr/>
                    <a:lstStyle/>
                    <a:p>
                      <a:pPr algn="ctr" defTabSz="1828800">
                        <a:lnSpc>
                          <a:spcPct val="107000"/>
                        </a:lnSpc>
                        <a:defRPr sz="1800" b="0">
                          <a:solidFill>
                            <a:srgbClr val="000000"/>
                          </a:solidFill>
                        </a:defRPr>
                      </a:pPr>
                      <a:r>
                        <a:rPr lang="en-US" sz="1400" b="1" dirty="0">
                          <a:solidFill>
                            <a:srgbClr val="FFFFFF"/>
                          </a:solidFill>
                          <a:latin typeface="Acumin Pro" panose="020B0504020202020204" pitchFamily="34" charset="0"/>
                          <a:ea typeface="Gill Sans MT"/>
                          <a:cs typeface="Gill Sans MT"/>
                          <a:sym typeface="Gill Sans MT"/>
                        </a:rPr>
                        <a:t>Key Funders</a:t>
                      </a:r>
                      <a:endParaRPr sz="1400" b="1" dirty="0">
                        <a:solidFill>
                          <a:srgbClr val="FFFFFF"/>
                        </a:solidFill>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24291859"/>
                  </a:ext>
                </a:extLst>
              </a:tr>
              <a:tr h="258700">
                <a:tc>
                  <a:txBody>
                    <a:bodyPr/>
                    <a:lstStyle/>
                    <a:p>
                      <a:pPr algn="ctr" defTabSz="1828800">
                        <a:lnSpc>
                          <a:spcPct val="107000"/>
                        </a:lnSpc>
                        <a:spcBef>
                          <a:spcPts val="600"/>
                        </a:spcBef>
                        <a:defRPr sz="1800"/>
                      </a:pPr>
                      <a:r>
                        <a:rPr lang="en-US" sz="1400" dirty="0">
                          <a:latin typeface="Acumin Pro" panose="020B0504020202020204" pitchFamily="34" charset="0"/>
                          <a:ea typeface="Gill Sans MT"/>
                          <a:cs typeface="Gill Sans MT"/>
                          <a:sym typeface="Gill Sans MT"/>
                        </a:rPr>
                        <a:t>NSF</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142489677"/>
                  </a:ext>
                </a:extLst>
              </a:tr>
              <a:tr h="325013">
                <a:tc>
                  <a:txBody>
                    <a:bodyPr/>
                    <a:lstStyle/>
                    <a:p>
                      <a:pPr algn="ctr" defTabSz="1828800">
                        <a:lnSpc>
                          <a:spcPct val="107000"/>
                        </a:lnSpc>
                        <a:spcBef>
                          <a:spcPts val="600"/>
                        </a:spcBef>
                        <a:defRPr sz="1800"/>
                      </a:pPr>
                      <a:r>
                        <a:rPr lang="en-US" sz="1400" dirty="0">
                          <a:latin typeface="Acumin Pro" panose="020B0504020202020204" pitchFamily="34" charset="0"/>
                          <a:ea typeface="Gill Sans MT"/>
                          <a:cs typeface="Gill Sans MT"/>
                          <a:sym typeface="Gill Sans MT"/>
                        </a:rPr>
                        <a:t>NIH</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285679974"/>
                  </a:ext>
                </a:extLst>
              </a:tr>
              <a:tr h="297929">
                <a:tc>
                  <a:txBody>
                    <a:bodyPr/>
                    <a:lstStyle/>
                    <a:p>
                      <a:pPr algn="ctr" defTabSz="1828800">
                        <a:lnSpc>
                          <a:spcPct val="107000"/>
                        </a:lnSpc>
                        <a:spcBef>
                          <a:spcPts val="600"/>
                        </a:spcBef>
                        <a:defRPr sz="1800"/>
                      </a:pPr>
                      <a:r>
                        <a:rPr lang="en-US" sz="1400" dirty="0">
                          <a:latin typeface="Acumin Pro" panose="020B0504020202020204" pitchFamily="34" charset="0"/>
                          <a:ea typeface="Gill Sans MT"/>
                          <a:cs typeface="Gill Sans MT"/>
                          <a:sym typeface="Gill Sans MT"/>
                        </a:rPr>
                        <a:t>USDA</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648261307"/>
                  </a:ext>
                </a:extLst>
              </a:tr>
              <a:tr h="297929">
                <a:tc>
                  <a:txBody>
                    <a:bodyPr/>
                    <a:lstStyle/>
                    <a:p>
                      <a:pPr algn="ctr" defTabSz="1828800">
                        <a:lnSpc>
                          <a:spcPct val="107000"/>
                        </a:lnSpc>
                        <a:spcBef>
                          <a:spcPts val="600"/>
                        </a:spcBef>
                        <a:defRPr sz="1800"/>
                      </a:pPr>
                      <a:r>
                        <a:rPr lang="en-US" sz="1400" dirty="0">
                          <a:latin typeface="Acumin Pro" panose="020B0504020202020204" pitchFamily="34" charset="0"/>
                          <a:ea typeface="Gill Sans MT"/>
                          <a:cs typeface="Gill Sans MT"/>
                          <a:sym typeface="Gill Sans MT"/>
                        </a:rPr>
                        <a:t>Dept. of Defense</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052426374"/>
                  </a:ext>
                </a:extLst>
              </a:tr>
              <a:tr h="310280">
                <a:tc>
                  <a:txBody>
                    <a:bodyPr/>
                    <a:lstStyle/>
                    <a:p>
                      <a:pPr algn="ctr" defTabSz="1828800">
                        <a:lnSpc>
                          <a:spcPct val="107000"/>
                        </a:lnSpc>
                        <a:spcBef>
                          <a:spcPts val="600"/>
                        </a:spcBef>
                        <a:defRPr sz="1800"/>
                      </a:pPr>
                      <a:r>
                        <a:rPr lang="en-US" sz="1400" dirty="0">
                          <a:latin typeface="Acumin Pro" panose="020B0504020202020204" pitchFamily="34" charset="0"/>
                          <a:ea typeface="Calibri"/>
                          <a:cs typeface="Calibri"/>
                          <a:sym typeface="Calibri"/>
                        </a:rPr>
                        <a:t>Dept. of Energy</a:t>
                      </a:r>
                      <a:endParaRPr sz="1400" dirty="0">
                        <a:latin typeface="Acumin Pro" panose="020B0504020202020204" pitchFamily="34" charset="0"/>
                        <a:ea typeface="Calibri"/>
                        <a:cs typeface="Calibri"/>
                        <a:sym typeface="Calibri"/>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96312316"/>
                  </a:ext>
                </a:extLst>
              </a:tr>
              <a:tr h="312661">
                <a:tc>
                  <a:txBody>
                    <a:bodyPr/>
                    <a:lstStyle/>
                    <a:p>
                      <a:pPr algn="ctr" defTabSz="1828800">
                        <a:lnSpc>
                          <a:spcPct val="107000"/>
                        </a:lnSpc>
                        <a:spcBef>
                          <a:spcPts val="600"/>
                        </a:spcBef>
                        <a:defRPr sz="1800"/>
                      </a:pPr>
                      <a:r>
                        <a:rPr lang="en-US" sz="1400" dirty="0">
                          <a:latin typeface="Acumin Pro" panose="020B0504020202020204" pitchFamily="34" charset="0"/>
                          <a:ea typeface="Gill Sans MT"/>
                          <a:cs typeface="Gill Sans MT"/>
                          <a:sym typeface="Gill Sans MT"/>
                        </a:rPr>
                        <a:t>SERD-P</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99555497"/>
                  </a:ext>
                </a:extLst>
              </a:tr>
              <a:tr h="297929">
                <a:tc>
                  <a:txBody>
                    <a:bodyPr/>
                    <a:lstStyle/>
                    <a:p>
                      <a:pPr algn="ctr" defTabSz="1828800">
                        <a:lnSpc>
                          <a:spcPct val="107000"/>
                        </a:lnSpc>
                        <a:spcBef>
                          <a:spcPts val="600"/>
                        </a:spcBef>
                        <a:defRPr sz="1800"/>
                      </a:pPr>
                      <a:r>
                        <a:rPr lang="en-US" sz="1400" dirty="0">
                          <a:latin typeface="Acumin Pro" panose="020B0504020202020204" pitchFamily="34" charset="0"/>
                          <a:ea typeface="Gill Sans MT"/>
                          <a:cs typeface="Gill Sans MT"/>
                          <a:sym typeface="Gill Sans MT"/>
                        </a:rPr>
                        <a:t>NASA</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822790381"/>
                  </a:ext>
                </a:extLst>
              </a:tr>
              <a:tr h="297591">
                <a:tc>
                  <a:txBody>
                    <a:bodyPr/>
                    <a:lstStyle/>
                    <a:p>
                      <a:pPr algn="ctr" defTabSz="1828800">
                        <a:lnSpc>
                          <a:spcPct val="107000"/>
                        </a:lnSpc>
                        <a:spcBef>
                          <a:spcPts val="600"/>
                        </a:spcBef>
                        <a:defRPr sz="1800"/>
                      </a:pPr>
                      <a:r>
                        <a:rPr lang="en-US" sz="1400" dirty="0">
                          <a:latin typeface="Acumin Pro" panose="020B0504020202020204" pitchFamily="34" charset="0"/>
                          <a:ea typeface="Gill Sans MT"/>
                          <a:cs typeface="Gill Sans MT"/>
                          <a:sym typeface="Gill Sans MT"/>
                        </a:rPr>
                        <a:t>NOAA</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785495127"/>
                  </a:ext>
                </a:extLst>
              </a:tr>
              <a:tr h="297591">
                <a:tc>
                  <a:txBody>
                    <a:bodyPr/>
                    <a:lstStyle/>
                    <a:p>
                      <a:pPr algn="ctr" defTabSz="1828800">
                        <a:lnSpc>
                          <a:spcPct val="107000"/>
                        </a:lnSpc>
                        <a:spcBef>
                          <a:spcPts val="600"/>
                        </a:spcBef>
                        <a:defRPr sz="1800"/>
                      </a:pPr>
                      <a:r>
                        <a:rPr lang="en-US" sz="1400" dirty="0">
                          <a:latin typeface="Acumin Pro" panose="020B0504020202020204" pitchFamily="34" charset="0"/>
                          <a:ea typeface="Gill Sans MT"/>
                          <a:cs typeface="Gill Sans MT"/>
                          <a:sym typeface="Gill Sans MT"/>
                        </a:rPr>
                        <a:t>Dept. of the Interior</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028865544"/>
                  </a:ext>
                </a:extLst>
              </a:tr>
              <a:tr h="297591">
                <a:tc>
                  <a:txBody>
                    <a:bodyPr/>
                    <a:lstStyle/>
                    <a:p>
                      <a:pPr algn="ctr" defTabSz="1828800">
                        <a:lnSpc>
                          <a:spcPct val="107000"/>
                        </a:lnSpc>
                        <a:spcBef>
                          <a:spcPts val="600"/>
                        </a:spcBef>
                        <a:defRPr sz="1800"/>
                      </a:pPr>
                      <a:r>
                        <a:rPr lang="en-US" sz="1400" dirty="0">
                          <a:latin typeface="Acumin Pro" panose="020B0504020202020204" pitchFamily="34" charset="0"/>
                          <a:ea typeface="Gill Sans MT"/>
                          <a:cs typeface="Gill Sans MT"/>
                          <a:sym typeface="Gill Sans MT"/>
                        </a:rPr>
                        <a:t>USGS</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082294807"/>
                  </a:ext>
                </a:extLst>
              </a:tr>
              <a:tr h="258700">
                <a:tc>
                  <a:txBody>
                    <a:bodyPr/>
                    <a:lstStyle/>
                    <a:p>
                      <a:pPr marL="0" marR="0" lvl="0" indent="0" algn="ctr" defTabSz="1828800" eaLnBrk="1" fontAlgn="auto" latinLnBrk="0" hangingPunct="1">
                        <a:lnSpc>
                          <a:spcPct val="107000"/>
                        </a:lnSpc>
                        <a:spcBef>
                          <a:spcPts val="600"/>
                        </a:spcBef>
                        <a:spcAft>
                          <a:spcPts val="0"/>
                        </a:spcAft>
                        <a:buClrTx/>
                        <a:buSzTx/>
                        <a:buFontTx/>
                        <a:buNone/>
                        <a:tabLst/>
                        <a:defRPr sz="1800"/>
                      </a:pPr>
                      <a:r>
                        <a:rPr lang="en-US" sz="1400" dirty="0">
                          <a:latin typeface="Acumin Pro" panose="020B0504020202020204" pitchFamily="34" charset="0"/>
                          <a:ea typeface="Gill Sans MT"/>
                          <a:cs typeface="Gill Sans MT"/>
                          <a:sym typeface="Gill Sans MT"/>
                        </a:rPr>
                        <a:t>USAID</a:t>
                      </a: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21668542"/>
                  </a:ext>
                </a:extLst>
              </a:tr>
              <a:tr h="297591">
                <a:tc>
                  <a:txBody>
                    <a:bodyPr/>
                    <a:lstStyle/>
                    <a:p>
                      <a:pPr algn="ctr" defTabSz="1828800">
                        <a:lnSpc>
                          <a:spcPct val="107000"/>
                        </a:lnSpc>
                        <a:spcBef>
                          <a:spcPts val="600"/>
                        </a:spcBef>
                        <a:defRPr sz="1800"/>
                      </a:pPr>
                      <a:endParaRPr sz="1400" dirty="0">
                        <a:latin typeface="Acumin Pro" panose="020B0504020202020204" pitchFamily="34" charset="0"/>
                        <a:ea typeface="Gill Sans MT"/>
                        <a:cs typeface="Gill Sans MT"/>
                        <a:sym typeface="Gill Sans MT"/>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565788184"/>
                  </a:ext>
                </a:extLst>
              </a:tr>
            </a:tbl>
          </a:graphicData>
        </a:graphic>
      </p:graphicFrame>
      <p:sp>
        <p:nvSpPr>
          <p:cNvPr id="3" name="Slide Number Placeholder 2">
            <a:extLst>
              <a:ext uri="{FF2B5EF4-FFF2-40B4-BE49-F238E27FC236}">
                <a16:creationId xmlns:a16="http://schemas.microsoft.com/office/drawing/2014/main" id="{9C89C083-B352-4BEE-84F8-98106C24D081}"/>
              </a:ext>
            </a:extLst>
          </p:cNvPr>
          <p:cNvSpPr>
            <a:spLocks noGrp="1"/>
          </p:cNvSpPr>
          <p:nvPr>
            <p:ph type="sldNum" sz="quarter" idx="4"/>
          </p:nvPr>
        </p:nvSpPr>
        <p:spPr/>
        <p:txBody>
          <a:bodyPr/>
          <a:lstStyle/>
          <a:p>
            <a:fld id="{14C2658E-B27D-41D9-9F78-7352C9B648A7}" type="slidenum">
              <a:rPr lang="en-US" smtClean="0"/>
              <a:t>12</a:t>
            </a:fld>
            <a:endParaRPr lang="en-US"/>
          </a:p>
        </p:txBody>
      </p:sp>
    </p:spTree>
    <p:extLst>
      <p:ext uri="{BB962C8B-B14F-4D97-AF65-F5344CB8AC3E}">
        <p14:creationId xmlns:p14="http://schemas.microsoft.com/office/powerpoint/2010/main" val="121662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840FE-8682-C949-5B6B-CBE4B38C5491}"/>
              </a:ext>
            </a:extLst>
          </p:cNvPr>
          <p:cNvSpPr>
            <a:spLocks noGrp="1"/>
          </p:cNvSpPr>
          <p:nvPr>
            <p:ph type="body" sz="quarter" idx="10"/>
          </p:nvPr>
        </p:nvSpPr>
        <p:spPr>
          <a:xfrm>
            <a:off x="917793" y="1084423"/>
            <a:ext cx="3319462" cy="339561"/>
          </a:xfrm>
        </p:spPr>
        <p:txBody>
          <a:bodyPr/>
          <a:lstStyle/>
          <a:p>
            <a:r>
              <a:rPr lang="en-US" sz="1800" dirty="0"/>
              <a:t>Research</a:t>
            </a:r>
          </a:p>
          <a:p>
            <a:endParaRPr lang="en-US" dirty="0"/>
          </a:p>
        </p:txBody>
      </p:sp>
      <p:sp>
        <p:nvSpPr>
          <p:cNvPr id="3" name="Text Placeholder 2">
            <a:extLst>
              <a:ext uri="{FF2B5EF4-FFF2-40B4-BE49-F238E27FC236}">
                <a16:creationId xmlns:a16="http://schemas.microsoft.com/office/drawing/2014/main" id="{A5902816-11A4-17A0-AD65-3D08AA33F84A}"/>
              </a:ext>
            </a:extLst>
          </p:cNvPr>
          <p:cNvSpPr>
            <a:spLocks noGrp="1"/>
          </p:cNvSpPr>
          <p:nvPr>
            <p:ph type="body" sz="quarter" idx="13"/>
          </p:nvPr>
        </p:nvSpPr>
        <p:spPr>
          <a:xfrm>
            <a:off x="4435312" y="1084422"/>
            <a:ext cx="3319462" cy="339561"/>
          </a:xfrm>
        </p:spPr>
        <p:txBody>
          <a:bodyPr/>
          <a:lstStyle/>
          <a:p>
            <a:r>
              <a:rPr lang="en-US" sz="1800" dirty="0"/>
              <a:t>ISF Growth</a:t>
            </a:r>
          </a:p>
          <a:p>
            <a:endParaRPr lang="en-US" dirty="0"/>
          </a:p>
        </p:txBody>
      </p:sp>
      <p:sp>
        <p:nvSpPr>
          <p:cNvPr id="4" name="Text Placeholder 3">
            <a:extLst>
              <a:ext uri="{FF2B5EF4-FFF2-40B4-BE49-F238E27FC236}">
                <a16:creationId xmlns:a16="http://schemas.microsoft.com/office/drawing/2014/main" id="{2DD29C36-7099-850D-721C-B71FD41B4973}"/>
              </a:ext>
            </a:extLst>
          </p:cNvPr>
          <p:cNvSpPr>
            <a:spLocks noGrp="1"/>
          </p:cNvSpPr>
          <p:nvPr>
            <p:ph type="body" sz="quarter" idx="16"/>
          </p:nvPr>
        </p:nvSpPr>
        <p:spPr>
          <a:xfrm>
            <a:off x="7952831" y="1090048"/>
            <a:ext cx="3319462" cy="339561"/>
          </a:xfrm>
        </p:spPr>
        <p:txBody>
          <a:bodyPr/>
          <a:lstStyle/>
          <a:p>
            <a:r>
              <a:rPr lang="en-US" sz="1800" dirty="0"/>
              <a:t>Revenue streams</a:t>
            </a:r>
          </a:p>
          <a:p>
            <a:endParaRPr lang="en-US" dirty="0"/>
          </a:p>
        </p:txBody>
      </p:sp>
      <p:sp>
        <p:nvSpPr>
          <p:cNvPr id="11" name="Title 10">
            <a:extLst>
              <a:ext uri="{FF2B5EF4-FFF2-40B4-BE49-F238E27FC236}">
                <a16:creationId xmlns:a16="http://schemas.microsoft.com/office/drawing/2014/main" id="{3AC8521F-FDA8-8573-E1CB-F0835D5B7E70}"/>
              </a:ext>
            </a:extLst>
          </p:cNvPr>
          <p:cNvSpPr>
            <a:spLocks noGrp="1"/>
          </p:cNvSpPr>
          <p:nvPr>
            <p:ph type="title"/>
          </p:nvPr>
        </p:nvSpPr>
        <p:spPr/>
        <p:txBody>
          <a:bodyPr/>
          <a:lstStyle/>
          <a:p>
            <a:r>
              <a:rPr lang="en-US" b="1" dirty="0">
                <a:solidFill>
                  <a:schemeClr val="bg1"/>
                </a:solidFill>
                <a:latin typeface="Acumin Pro" panose="020B0504020202020204" pitchFamily="34" charset="0"/>
              </a:rPr>
              <a:t>PRIORITIES &amp; GOALS FOR FY24</a:t>
            </a:r>
            <a:endParaRPr lang="en-US" dirty="0">
              <a:latin typeface="Acumin Pro" panose="020B0504020202020204" pitchFamily="34" charset="0"/>
            </a:endParaRPr>
          </a:p>
        </p:txBody>
      </p:sp>
      <p:sp>
        <p:nvSpPr>
          <p:cNvPr id="14" name="TextBox 13">
            <a:extLst>
              <a:ext uri="{FF2B5EF4-FFF2-40B4-BE49-F238E27FC236}">
                <a16:creationId xmlns:a16="http://schemas.microsoft.com/office/drawing/2014/main" id="{37F64559-36E4-566D-EEF2-6AD0F82CBF3D}"/>
              </a:ext>
            </a:extLst>
          </p:cNvPr>
          <p:cNvSpPr txBox="1"/>
          <p:nvPr/>
        </p:nvSpPr>
        <p:spPr>
          <a:xfrm>
            <a:off x="1020726" y="1432390"/>
            <a:ext cx="2951163" cy="3754874"/>
          </a:xfrm>
          <a:prstGeom prst="rect">
            <a:avLst/>
          </a:prstGeom>
          <a:noFill/>
        </p:spPr>
        <p:txBody>
          <a:bodyPr wrap="square">
            <a:spAutoFit/>
          </a:bodyPr>
          <a:lstStyle/>
          <a:p>
            <a:pPr marL="285750" indent="-285750" algn="l">
              <a:buFont typeface="Arial" panose="020B0604020202020204" pitchFamily="34" charset="0"/>
              <a:buChar char="•"/>
            </a:pPr>
            <a:r>
              <a:rPr lang="en-US" sz="1400" dirty="0">
                <a:latin typeface="Acumin Pro SemiCondensed" panose="020B0506020202020204" pitchFamily="34" charset="0"/>
              </a:rPr>
              <a:t>Support PFAS Strategic Research Team to submit NIH P42 center grant &amp; other possible large opportunities (e.g. EPA)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cumin Pro SemiCondensed" panose="020B0506020202020204" pitchFamily="34" charset="0"/>
              </a:rPr>
              <a:t>Work with faculty to respond to interdisciplinary RFPs related to IRA, Infrastructure and CHIPS Acts from multiple  agencies </a:t>
            </a:r>
            <a:r>
              <a:rPr lang="en-US" sz="1400" kern="1200" dirty="0">
                <a:solidFill>
                  <a:schemeClr val="dk1"/>
                </a:solidFill>
                <a:effectLst/>
                <a:latin typeface="Acumin Pro SemiCondensed" panose="020B0506020202020204" pitchFamily="34" charset="0"/>
              </a:rPr>
              <a:t>with emphasis on </a:t>
            </a:r>
            <a:r>
              <a:rPr lang="en-US" sz="1400" i="1" kern="1200" dirty="0">
                <a:solidFill>
                  <a:schemeClr val="dk1"/>
                </a:solidFill>
                <a:effectLst/>
                <a:latin typeface="Acumin Pro SemiCondensed" panose="020B0506020202020204" pitchFamily="34" charset="0"/>
              </a:rPr>
              <a:t>growth</a:t>
            </a:r>
            <a:r>
              <a:rPr lang="en-US" sz="1400" kern="1200" dirty="0">
                <a:solidFill>
                  <a:schemeClr val="dk1"/>
                </a:solidFill>
                <a:effectLst/>
                <a:latin typeface="Acumin Pro SemiCondensed" panose="020B0506020202020204" pitchFamily="34" charset="0"/>
              </a:rPr>
              <a:t> in DOE, NASA, NOAA, DHS, USAID and </a:t>
            </a:r>
            <a:r>
              <a:rPr lang="en-US" sz="1400" i="1" kern="1200" dirty="0">
                <a:solidFill>
                  <a:schemeClr val="dk1"/>
                </a:solidFill>
                <a:effectLst/>
                <a:latin typeface="Acumin Pro SemiCondensed" panose="020B0506020202020204" pitchFamily="34" charset="0"/>
              </a:rPr>
              <a:t>sustaining</a:t>
            </a:r>
            <a:r>
              <a:rPr lang="en-US" sz="1400" kern="1200" dirty="0">
                <a:solidFill>
                  <a:schemeClr val="dk1"/>
                </a:solidFill>
                <a:effectLst/>
                <a:latin typeface="Acumin Pro SemiCondensed" panose="020B0506020202020204" pitchFamily="34" charset="0"/>
              </a:rPr>
              <a:t> strengths at NSF, NIH, EPA, USDA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Acumin Pro SemiCondensed" panose="020B0506020202020204" pitchFamily="34" charset="0"/>
              </a:rPr>
              <a:t>Growing corporate and NGO partnerships</a:t>
            </a:r>
            <a:endParaRPr lang="en-US" sz="1400" dirty="0">
              <a:latin typeface="Acumin Pro SemiCondensed" panose="020B0506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Acumin Pro SemiCondensed" panose="020B0506020202020204" pitchFamily="34" charset="0"/>
              </a:rPr>
              <a:t>Respond to above opportunities with external partners and stakeholders</a:t>
            </a:r>
            <a:endParaRPr lang="en-US" sz="1400" dirty="0">
              <a:latin typeface="Acumin Pro SemiCondensed" panose="020B0506020202020204" pitchFamily="34" charset="0"/>
            </a:endParaRPr>
          </a:p>
        </p:txBody>
      </p:sp>
      <p:sp>
        <p:nvSpPr>
          <p:cNvPr id="16" name="TextBox 15">
            <a:extLst>
              <a:ext uri="{FF2B5EF4-FFF2-40B4-BE49-F238E27FC236}">
                <a16:creationId xmlns:a16="http://schemas.microsoft.com/office/drawing/2014/main" id="{72CA401E-374D-D69A-9D55-BE2872F7079A}"/>
              </a:ext>
            </a:extLst>
          </p:cNvPr>
          <p:cNvSpPr txBox="1"/>
          <p:nvPr/>
        </p:nvSpPr>
        <p:spPr>
          <a:xfrm>
            <a:off x="4569043" y="1458740"/>
            <a:ext cx="2786634" cy="3970318"/>
          </a:xfrm>
          <a:prstGeom prst="rect">
            <a:avLst/>
          </a:prstGeom>
          <a:noFill/>
        </p:spPr>
        <p:txBody>
          <a:bodyPr wrap="square">
            <a:spAutoFit/>
          </a:bodyPr>
          <a:lstStyle/>
          <a:p>
            <a:pPr marL="285750" lvl="0" indent="-285750" algn="l">
              <a:buFont typeface="Arial" panose="020B0604020202020204" pitchFamily="34" charset="0"/>
              <a:buChar char="•"/>
            </a:pPr>
            <a:r>
              <a:rPr lang="en-US" sz="1400" kern="1200" dirty="0">
                <a:solidFill>
                  <a:schemeClr val="dk1"/>
                </a:solidFill>
                <a:effectLst/>
                <a:latin typeface="Acumin Pro SemiCondensed" panose="020B0506020202020204" pitchFamily="34" charset="0"/>
              </a:rPr>
              <a:t>Develop &amp; support additional Research Communities (RCs), Special Initiatives (SIs) and Strategic Research Teams (SRTs) working towards goal of ~7RCs, ~5 SIs, 2 SRTs</a:t>
            </a:r>
          </a:p>
          <a:p>
            <a:pPr marL="285750" lvl="0" indent="-285750" algn="l">
              <a:buFont typeface="Arial" panose="020B0604020202020204" pitchFamily="34" charset="0"/>
              <a:buChar char="•"/>
            </a:pPr>
            <a:r>
              <a:rPr lang="en-US" sz="1400" kern="1200" dirty="0">
                <a:solidFill>
                  <a:schemeClr val="dk1"/>
                </a:solidFill>
                <a:effectLst/>
                <a:latin typeface="Acumin Pro SemiCondensed" panose="020B0506020202020204" pitchFamily="34" charset="0"/>
              </a:rPr>
              <a:t>Develop internal &amp; external advisory boards</a:t>
            </a:r>
          </a:p>
          <a:p>
            <a:pPr marL="285750" lvl="0" indent="-285750" algn="l">
              <a:buFont typeface="Arial" panose="020B0604020202020204" pitchFamily="34" charset="0"/>
              <a:buChar char="•"/>
            </a:pPr>
            <a:r>
              <a:rPr lang="en-US" sz="1400" kern="1200" dirty="0">
                <a:solidFill>
                  <a:schemeClr val="dk1"/>
                </a:solidFill>
                <a:effectLst/>
                <a:latin typeface="Acumin Pro SemiCondensed" panose="020B0506020202020204" pitchFamily="34" charset="0"/>
              </a:rPr>
              <a:t>Increase engagement with external organizations, universities and government stakeholders</a:t>
            </a:r>
          </a:p>
          <a:p>
            <a:pPr marL="285750" lvl="0" indent="-285750" algn="l">
              <a:buFont typeface="Arial" panose="020B0604020202020204" pitchFamily="34" charset="0"/>
              <a:buChar char="•"/>
            </a:pPr>
            <a:r>
              <a:rPr lang="en-US" sz="1400" kern="1200" dirty="0">
                <a:solidFill>
                  <a:schemeClr val="dk1"/>
                </a:solidFill>
                <a:effectLst/>
                <a:latin typeface="Acumin Pro SemiCondensed" panose="020B0506020202020204" pitchFamily="34" charset="0"/>
              </a:rPr>
              <a:t>Grow involvement of graduate students, post-docs and early-career researchers</a:t>
            </a:r>
          </a:p>
          <a:p>
            <a:pPr marL="285750" lvl="0" indent="-285750" algn="l">
              <a:buFont typeface="Arial" panose="020B0604020202020204" pitchFamily="34" charset="0"/>
              <a:buChar char="•"/>
            </a:pPr>
            <a:r>
              <a:rPr lang="en-US" sz="1400" kern="1200" dirty="0">
                <a:solidFill>
                  <a:schemeClr val="dk1"/>
                </a:solidFill>
                <a:effectLst/>
                <a:latin typeface="Acumin Pro SemiCondensed" panose="020B0506020202020204" pitchFamily="34" charset="0"/>
              </a:rPr>
              <a:t>Continue to offer professional development opportunities for faculty, staff and students</a:t>
            </a:r>
          </a:p>
        </p:txBody>
      </p:sp>
      <p:sp>
        <p:nvSpPr>
          <p:cNvPr id="18" name="TextBox 17">
            <a:extLst>
              <a:ext uri="{FF2B5EF4-FFF2-40B4-BE49-F238E27FC236}">
                <a16:creationId xmlns:a16="http://schemas.microsoft.com/office/drawing/2014/main" id="{48F57486-D29F-6056-F4E3-0DB119560B05}"/>
              </a:ext>
            </a:extLst>
          </p:cNvPr>
          <p:cNvSpPr txBox="1"/>
          <p:nvPr/>
        </p:nvSpPr>
        <p:spPr>
          <a:xfrm>
            <a:off x="8219245" y="1609978"/>
            <a:ext cx="2786634" cy="3108543"/>
          </a:xfrm>
          <a:prstGeom prst="rect">
            <a:avLst/>
          </a:prstGeom>
          <a:noFill/>
        </p:spPr>
        <p:txBody>
          <a:bodyPr wrap="square">
            <a:spAutoFit/>
          </a:bodyPr>
          <a:lstStyle/>
          <a:p>
            <a:pPr marL="285750" lvl="0" indent="-285750" algn="l">
              <a:buFont typeface="Arial" panose="020B0604020202020204" pitchFamily="34" charset="0"/>
              <a:buChar char="•"/>
            </a:pPr>
            <a:r>
              <a:rPr lang="en-US" sz="1400" kern="1200" dirty="0">
                <a:solidFill>
                  <a:schemeClr val="dk1"/>
                </a:solidFill>
                <a:effectLst/>
                <a:latin typeface="+mn-lt"/>
                <a:ea typeface="+mn-ea"/>
                <a:cs typeface="+mn-cs"/>
              </a:rPr>
              <a:t>Work with faculty to include more administrative and soft-money research roles for large projects within the Institute</a:t>
            </a:r>
          </a:p>
          <a:p>
            <a:pPr marL="285750" lvl="0" indent="-285750" algn="l">
              <a:buFont typeface="Arial" panose="020B0604020202020204" pitchFamily="34" charset="0"/>
              <a:buChar char="•"/>
            </a:pPr>
            <a:r>
              <a:rPr lang="en-US" sz="1400" kern="1200" dirty="0">
                <a:solidFill>
                  <a:schemeClr val="dk1"/>
                </a:solidFill>
                <a:effectLst/>
                <a:latin typeface="+mn-lt"/>
                <a:ea typeface="+mn-ea"/>
                <a:cs typeface="+mn-cs"/>
              </a:rPr>
              <a:t>Corporate partnerships</a:t>
            </a:r>
          </a:p>
          <a:p>
            <a:pPr marL="285750" lvl="0" indent="-285750" algn="l">
              <a:buFont typeface="Arial" panose="020B0604020202020204" pitchFamily="34" charset="0"/>
              <a:buChar char="•"/>
            </a:pPr>
            <a:r>
              <a:rPr lang="en-US" sz="1400" kern="1200" dirty="0">
                <a:solidFill>
                  <a:schemeClr val="dk1"/>
                </a:solidFill>
                <a:effectLst/>
                <a:latin typeface="+mn-lt"/>
                <a:ea typeface="+mn-ea"/>
                <a:cs typeface="+mn-cs"/>
              </a:rPr>
              <a:t>Pursue more joint opportunities to fund research and outreach with other colleges, institutes and centers</a:t>
            </a:r>
          </a:p>
          <a:p>
            <a:pPr marL="285750" indent="-285750" algn="l">
              <a:buFont typeface="Arial" panose="020B0604020202020204" pitchFamily="34" charset="0"/>
              <a:buChar char="•"/>
            </a:pPr>
            <a:r>
              <a:rPr lang="en-US" sz="1400" dirty="0"/>
              <a:t>Increase visibility with the many large philanthropic organizations and high-value individuals operate in the sustainability space.</a:t>
            </a:r>
          </a:p>
        </p:txBody>
      </p:sp>
      <p:sp>
        <p:nvSpPr>
          <p:cNvPr id="5" name="Slide Number Placeholder 4">
            <a:extLst>
              <a:ext uri="{FF2B5EF4-FFF2-40B4-BE49-F238E27FC236}">
                <a16:creationId xmlns:a16="http://schemas.microsoft.com/office/drawing/2014/main" id="{89DBAD9D-460C-4D0E-938B-22C0B5F706FF}"/>
              </a:ext>
            </a:extLst>
          </p:cNvPr>
          <p:cNvSpPr>
            <a:spLocks noGrp="1"/>
          </p:cNvSpPr>
          <p:nvPr>
            <p:ph type="sldNum" sz="quarter" idx="4"/>
          </p:nvPr>
        </p:nvSpPr>
        <p:spPr/>
        <p:txBody>
          <a:bodyPr/>
          <a:lstStyle/>
          <a:p>
            <a:fld id="{14C2658E-B27D-41D9-9F78-7352C9B648A7}" type="slidenum">
              <a:rPr lang="en-US" smtClean="0"/>
              <a:t>13</a:t>
            </a:fld>
            <a:endParaRPr lang="en-US"/>
          </a:p>
        </p:txBody>
      </p:sp>
    </p:spTree>
    <p:extLst>
      <p:ext uri="{BB962C8B-B14F-4D97-AF65-F5344CB8AC3E}">
        <p14:creationId xmlns:p14="http://schemas.microsoft.com/office/powerpoint/2010/main" val="178586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F1865A-C911-7269-1A21-827265AFBED3}"/>
              </a:ext>
            </a:extLst>
          </p:cNvPr>
          <p:cNvSpPr>
            <a:spLocks noGrp="1"/>
          </p:cNvSpPr>
          <p:nvPr>
            <p:ph type="body" sz="quarter" idx="10"/>
          </p:nvPr>
        </p:nvSpPr>
        <p:spPr>
          <a:xfrm>
            <a:off x="858837" y="2871788"/>
            <a:ext cx="8942111" cy="2024062"/>
          </a:xfrm>
        </p:spPr>
        <p:txBody>
          <a:bodyPr>
            <a:normAutofit/>
          </a:bodyPr>
          <a:lstStyle/>
          <a:p>
            <a:r>
              <a:rPr lang="en-US" dirty="0"/>
              <a:t>Please join us for the annual ISF research expo + reception on 10/25 from 1:00-5:00p in the PMU South ballroom.  </a:t>
            </a:r>
          </a:p>
          <a:p>
            <a:endParaRPr lang="en-US" dirty="0"/>
          </a:p>
          <a:p>
            <a:r>
              <a:rPr lang="en-US" dirty="0"/>
              <a:t>More information about these events, and others, is available on our website: </a:t>
            </a:r>
            <a:r>
              <a:rPr lang="en-US" dirty="0">
                <a:hlinkClick r:id="rId2"/>
              </a:rPr>
              <a:t>research.purdue.edu/isf/</a:t>
            </a:r>
            <a:r>
              <a:rPr lang="en-US" dirty="0"/>
              <a:t> </a:t>
            </a:r>
          </a:p>
        </p:txBody>
      </p:sp>
    </p:spTree>
    <p:extLst>
      <p:ext uri="{BB962C8B-B14F-4D97-AF65-F5344CB8AC3E}">
        <p14:creationId xmlns:p14="http://schemas.microsoft.com/office/powerpoint/2010/main" val="333830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8B73-2778-9E14-CA9C-363A6B931ACF}"/>
              </a:ext>
            </a:extLst>
          </p:cNvPr>
          <p:cNvSpPr>
            <a:spLocks noGrp="1"/>
          </p:cNvSpPr>
          <p:nvPr>
            <p:ph type="title"/>
          </p:nvPr>
        </p:nvSpPr>
        <p:spPr/>
        <p:txBody>
          <a:bodyPr/>
          <a:lstStyle/>
          <a:p>
            <a:r>
              <a:rPr lang="en-US" dirty="0"/>
              <a:t>Mission Statement</a:t>
            </a:r>
          </a:p>
        </p:txBody>
      </p:sp>
      <p:sp>
        <p:nvSpPr>
          <p:cNvPr id="3" name="Text Placeholder 2">
            <a:extLst>
              <a:ext uri="{FF2B5EF4-FFF2-40B4-BE49-F238E27FC236}">
                <a16:creationId xmlns:a16="http://schemas.microsoft.com/office/drawing/2014/main" id="{9F6AC061-9C08-F0D3-9096-22E0975C67D1}"/>
              </a:ext>
            </a:extLst>
          </p:cNvPr>
          <p:cNvSpPr>
            <a:spLocks noGrp="1"/>
          </p:cNvSpPr>
          <p:nvPr>
            <p:ph type="body" sz="quarter" idx="10"/>
          </p:nvPr>
        </p:nvSpPr>
        <p:spPr/>
        <p:txBody>
          <a:bodyPr/>
          <a:lstStyle/>
          <a:p>
            <a:r>
              <a:rPr lang="en-US" b="0" i="1" dirty="0">
                <a:solidFill>
                  <a:srgbClr val="000000"/>
                </a:solidFill>
                <a:effectLst/>
                <a:latin typeface="acumin-pro"/>
              </a:rPr>
              <a:t>Purdue University’s Institute for a Sustainable Future fosters and promotes research, partnerships, and engagement in areas including the environment, climate impacts and resilience, food-energy-water security, human and biosphere health, and sustainability as broadly defined by the </a:t>
            </a:r>
            <a:r>
              <a:rPr lang="en-US" b="1" i="1" u="sng" dirty="0">
                <a:effectLst/>
                <a:latin typeface="acumin-pro"/>
                <a:hlinkClick r:id="rId2"/>
              </a:rPr>
              <a:t>UN Sustainable Development Goals</a:t>
            </a:r>
            <a:r>
              <a:rPr lang="en-US" b="0" i="1" dirty="0">
                <a:solidFill>
                  <a:srgbClr val="000000"/>
                </a:solidFill>
                <a:effectLst/>
                <a:latin typeface="acumin-pro"/>
              </a:rPr>
              <a:t>. The complex, multi-factor, and pressing nature of the challenges and opportunities in these areas require a collaborative, transdisciplinary approach.  This Institute supports the research and development needed to provide viable solutions by connecting faculty and researchers, and by forging linkages between disciplines and communities within Purdue and beyond.  In this way, the Institute aligns with Purdue’s Land Grant Mission of building human capital, advancing research focused on our world’s most important problems and engaging deeply with our partners</a:t>
            </a:r>
            <a:r>
              <a:rPr lang="en-US" b="0" i="0" dirty="0">
                <a:solidFill>
                  <a:srgbClr val="000000"/>
                </a:solidFill>
                <a:effectLst/>
                <a:latin typeface="acumin-pro"/>
              </a:rPr>
              <a:t>.</a:t>
            </a:r>
            <a:endParaRPr lang="en-US" dirty="0"/>
          </a:p>
        </p:txBody>
      </p:sp>
      <p:sp>
        <p:nvSpPr>
          <p:cNvPr id="4" name="Slide Number Placeholder 3">
            <a:extLst>
              <a:ext uri="{FF2B5EF4-FFF2-40B4-BE49-F238E27FC236}">
                <a16:creationId xmlns:a16="http://schemas.microsoft.com/office/drawing/2014/main" id="{27DC3FAD-138D-49DF-89B7-B1A80869F47A}"/>
              </a:ext>
            </a:extLst>
          </p:cNvPr>
          <p:cNvSpPr>
            <a:spLocks noGrp="1"/>
          </p:cNvSpPr>
          <p:nvPr>
            <p:ph type="sldNum" sz="quarter" idx="4"/>
          </p:nvPr>
        </p:nvSpPr>
        <p:spPr/>
        <p:txBody>
          <a:bodyPr/>
          <a:lstStyle/>
          <a:p>
            <a:fld id="{14C2658E-B27D-41D9-9F78-7352C9B648A7}" type="slidenum">
              <a:rPr lang="en-US" smtClean="0"/>
              <a:t>2</a:t>
            </a:fld>
            <a:endParaRPr lang="en-US"/>
          </a:p>
        </p:txBody>
      </p:sp>
    </p:spTree>
    <p:extLst>
      <p:ext uri="{BB962C8B-B14F-4D97-AF65-F5344CB8AC3E}">
        <p14:creationId xmlns:p14="http://schemas.microsoft.com/office/powerpoint/2010/main" val="242525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1D815B-6597-E6C3-7EFB-8DF9A6E6242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200" kern="1200" dirty="0">
                <a:latin typeface="+mj-lt"/>
                <a:ea typeface="+mj-ea"/>
                <a:cs typeface="+mj-cs"/>
              </a:rPr>
              <a:t>UN Sustainable Development Goals</a:t>
            </a:r>
          </a:p>
        </p:txBody>
      </p:sp>
      <p:pic>
        <p:nvPicPr>
          <p:cNvPr id="4" name="Picture 4" descr="Picture 4">
            <a:extLst>
              <a:ext uri="{FF2B5EF4-FFF2-40B4-BE49-F238E27FC236}">
                <a16:creationId xmlns:a16="http://schemas.microsoft.com/office/drawing/2014/main" id="{47325557-922E-0B93-B5B1-799752CE74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2607" y="1035248"/>
            <a:ext cx="5965738" cy="4787504"/>
          </a:xfrm>
          <a:prstGeom prst="rect">
            <a:avLst/>
          </a:prstGeom>
        </p:spPr>
      </p:pic>
      <p:sp>
        <p:nvSpPr>
          <p:cNvPr id="3" name="Slide Number Placeholder 2">
            <a:extLst>
              <a:ext uri="{FF2B5EF4-FFF2-40B4-BE49-F238E27FC236}">
                <a16:creationId xmlns:a16="http://schemas.microsoft.com/office/drawing/2014/main" id="{46A5D6B5-8B52-4CC5-9FB6-2F966C5FEA1F}"/>
              </a:ext>
            </a:extLst>
          </p:cNvPr>
          <p:cNvSpPr>
            <a:spLocks noGrp="1"/>
          </p:cNvSpPr>
          <p:nvPr>
            <p:ph type="sldNum" sz="quarter" idx="4"/>
          </p:nvPr>
        </p:nvSpPr>
        <p:spPr/>
        <p:txBody>
          <a:bodyPr/>
          <a:lstStyle/>
          <a:p>
            <a:fld id="{14C2658E-B27D-41D9-9F78-7352C9B648A7}" type="slidenum">
              <a:rPr lang="en-US" smtClean="0"/>
              <a:t>3</a:t>
            </a:fld>
            <a:endParaRPr lang="en-US"/>
          </a:p>
        </p:txBody>
      </p:sp>
    </p:spTree>
    <p:extLst>
      <p:ext uri="{BB962C8B-B14F-4D97-AF65-F5344CB8AC3E}">
        <p14:creationId xmlns:p14="http://schemas.microsoft.com/office/powerpoint/2010/main" val="412300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F9A7E-683E-4784-E2A6-973C5A8061C6}"/>
              </a:ext>
            </a:extLst>
          </p:cNvPr>
          <p:cNvSpPr>
            <a:spLocks noGrp="1"/>
          </p:cNvSpPr>
          <p:nvPr>
            <p:ph type="title"/>
          </p:nvPr>
        </p:nvSpPr>
        <p:spPr/>
        <p:txBody>
          <a:bodyPr/>
          <a:lstStyle/>
          <a:p>
            <a:r>
              <a:rPr lang="en-US" dirty="0"/>
              <a:t>ISF Vision</a:t>
            </a:r>
          </a:p>
        </p:txBody>
      </p:sp>
      <p:sp>
        <p:nvSpPr>
          <p:cNvPr id="3" name="Text Placeholder 2">
            <a:extLst>
              <a:ext uri="{FF2B5EF4-FFF2-40B4-BE49-F238E27FC236}">
                <a16:creationId xmlns:a16="http://schemas.microsoft.com/office/drawing/2014/main" id="{234CCE2F-6EDA-934C-9B48-87654A47F91F}"/>
              </a:ext>
            </a:extLst>
          </p:cNvPr>
          <p:cNvSpPr>
            <a:spLocks noGrp="1"/>
          </p:cNvSpPr>
          <p:nvPr>
            <p:ph type="body" sz="quarter" idx="10"/>
          </p:nvPr>
        </p:nvSpPr>
        <p:spPr>
          <a:xfrm>
            <a:off x="1042917" y="1179871"/>
            <a:ext cx="9787311" cy="4443689"/>
          </a:xfrm>
        </p:spPr>
        <p:txBody>
          <a:bodyPr/>
          <a:lstStyle/>
          <a:p>
            <a:pPr marL="285750" indent="-285750" algn="l">
              <a:buFont typeface="Arial" panose="020B0604020202020204" pitchFamily="34" charset="0"/>
              <a:buChar char="•"/>
            </a:pPr>
            <a:r>
              <a:rPr lang="en-US" sz="1800" b="0" i="0" dirty="0">
                <a:solidFill>
                  <a:srgbClr val="000000"/>
                </a:solidFill>
                <a:effectLst/>
                <a:latin typeface="acumin-pro"/>
              </a:rPr>
              <a:t>Be the focal point within Purdue for research projects involving large, complex, transdisciplinary efforts in the environment, climate, food security-energy-water security, building resilience, and sustainability, among other topics;</a:t>
            </a:r>
          </a:p>
          <a:p>
            <a:pPr marL="285750" indent="-285750" algn="l">
              <a:buFont typeface="Arial" panose="020B0604020202020204" pitchFamily="34" charset="0"/>
              <a:buChar char="•"/>
            </a:pPr>
            <a:r>
              <a:rPr lang="en-US" sz="1800" b="0" i="0" dirty="0">
                <a:solidFill>
                  <a:srgbClr val="000000"/>
                </a:solidFill>
                <a:effectLst/>
                <a:latin typeface="acumin-pro"/>
              </a:rPr>
              <a:t>Actively support the development and implementation of innovative team projects;</a:t>
            </a:r>
          </a:p>
          <a:p>
            <a:pPr marL="285750" indent="-285750" algn="l">
              <a:buFont typeface="Arial" panose="020B0604020202020204" pitchFamily="34" charset="0"/>
              <a:buChar char="•"/>
            </a:pPr>
            <a:r>
              <a:rPr lang="en-US" sz="1800" b="0" i="0" dirty="0">
                <a:solidFill>
                  <a:srgbClr val="000000"/>
                </a:solidFill>
                <a:effectLst/>
                <a:latin typeface="acumin-pro"/>
              </a:rPr>
              <a:t>Help administer relevant University programs in these areas involving a variety of grants, fellowships, programs, and opportunities;</a:t>
            </a:r>
          </a:p>
          <a:p>
            <a:pPr marL="285750" indent="-285750" algn="l">
              <a:buFont typeface="Arial" panose="020B0604020202020204" pitchFamily="34" charset="0"/>
              <a:buChar char="•"/>
            </a:pPr>
            <a:r>
              <a:rPr lang="en-US" sz="1800" b="0" i="0" dirty="0">
                <a:solidFill>
                  <a:srgbClr val="000000"/>
                </a:solidFill>
                <a:effectLst/>
                <a:latin typeface="acumin-pro"/>
              </a:rPr>
              <a:t>Support the growth and integration of large, sustained research efforts and partnerships from basic research, through applied and use-inspired research to commercialization; </a:t>
            </a:r>
          </a:p>
          <a:p>
            <a:pPr marL="285750" indent="-285750" algn="l">
              <a:buFont typeface="Arial" panose="020B0604020202020204" pitchFamily="34" charset="0"/>
              <a:buChar char="•"/>
            </a:pPr>
            <a:r>
              <a:rPr lang="en-US" sz="1800" b="0" i="0" dirty="0">
                <a:solidFill>
                  <a:srgbClr val="000000"/>
                </a:solidFill>
                <a:effectLst/>
                <a:latin typeface="acumin-pro"/>
              </a:rPr>
              <a:t>Foster the co-production and co-creation of new knowledge and solutions suitable for use;</a:t>
            </a:r>
          </a:p>
          <a:p>
            <a:pPr marL="285750" indent="-285750" algn="l">
              <a:buFont typeface="Arial" panose="020B0604020202020204" pitchFamily="34" charset="0"/>
              <a:buChar char="•"/>
            </a:pPr>
            <a:r>
              <a:rPr lang="en-US" sz="1800" b="0" i="0" dirty="0">
                <a:solidFill>
                  <a:srgbClr val="000000"/>
                </a:solidFill>
                <a:effectLst/>
                <a:latin typeface="acumin-pro"/>
              </a:rPr>
              <a:t>Support the professional and research training necessary to develop the next generation of scientific leadership in these critical areas;</a:t>
            </a:r>
          </a:p>
          <a:p>
            <a:pPr marL="285750" indent="-285750" algn="l">
              <a:buFont typeface="Arial" panose="020B0604020202020204" pitchFamily="34" charset="0"/>
              <a:buChar char="•"/>
            </a:pPr>
            <a:r>
              <a:rPr lang="en-US" sz="1800" b="0" i="0" dirty="0">
                <a:solidFill>
                  <a:srgbClr val="000000"/>
                </a:solidFill>
                <a:effectLst/>
                <a:latin typeface="acumin-pro"/>
              </a:rPr>
              <a:t>Support engagement at all levels to provide a strong, science-based grounding for ongoing efforts these areas.</a:t>
            </a:r>
          </a:p>
          <a:p>
            <a:endParaRPr lang="en-US" dirty="0"/>
          </a:p>
        </p:txBody>
      </p:sp>
      <p:sp>
        <p:nvSpPr>
          <p:cNvPr id="4" name="Slide Number Placeholder 3">
            <a:extLst>
              <a:ext uri="{FF2B5EF4-FFF2-40B4-BE49-F238E27FC236}">
                <a16:creationId xmlns:a16="http://schemas.microsoft.com/office/drawing/2014/main" id="{58D689BF-3FC2-4A4B-A656-BC5B91E1CE22}"/>
              </a:ext>
            </a:extLst>
          </p:cNvPr>
          <p:cNvSpPr>
            <a:spLocks noGrp="1"/>
          </p:cNvSpPr>
          <p:nvPr>
            <p:ph type="sldNum" sz="quarter" idx="4"/>
          </p:nvPr>
        </p:nvSpPr>
        <p:spPr/>
        <p:txBody>
          <a:bodyPr/>
          <a:lstStyle/>
          <a:p>
            <a:fld id="{14C2658E-B27D-41D9-9F78-7352C9B648A7}" type="slidenum">
              <a:rPr lang="en-US" smtClean="0"/>
              <a:t>4</a:t>
            </a:fld>
            <a:endParaRPr lang="en-US"/>
          </a:p>
        </p:txBody>
      </p:sp>
    </p:spTree>
    <p:extLst>
      <p:ext uri="{BB962C8B-B14F-4D97-AF65-F5344CB8AC3E}">
        <p14:creationId xmlns:p14="http://schemas.microsoft.com/office/powerpoint/2010/main" val="204003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1E2C60C-AD30-4732-8666-A61C938329E7}"/>
              </a:ext>
            </a:extLst>
          </p:cNvPr>
          <p:cNvCxnSpPr>
            <a:cxnSpLocks/>
            <a:stCxn id="5" idx="3"/>
          </p:cNvCxnSpPr>
          <p:nvPr/>
        </p:nvCxnSpPr>
        <p:spPr bwMode="auto">
          <a:xfrm>
            <a:off x="2283778" y="4601612"/>
            <a:ext cx="1797334" cy="0"/>
          </a:xfrm>
          <a:prstGeom prst="line">
            <a:avLst/>
          </a:prstGeom>
          <a:ln w="38100">
            <a:solidFill>
              <a:srgbClr val="CFB99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599F61-94D6-4F8D-A187-826375F7139A}"/>
              </a:ext>
            </a:extLst>
          </p:cNvPr>
          <p:cNvSpPr>
            <a:spLocks noGrp="1"/>
          </p:cNvSpPr>
          <p:nvPr>
            <p:ph type="title"/>
          </p:nvPr>
        </p:nvSpPr>
        <p:spPr>
          <a:xfrm>
            <a:off x="1042918" y="22245"/>
            <a:ext cx="9787311" cy="811872"/>
          </a:xfrm>
        </p:spPr>
        <p:txBody>
          <a:bodyPr/>
          <a:lstStyle/>
          <a:p>
            <a:r>
              <a:rPr lang="en-US" sz="3600" i="1" dirty="0">
                <a:solidFill>
                  <a:srgbClr val="FFFFFF"/>
                </a:solidFill>
              </a:rPr>
              <a:t>ISF Organizational Structure </a:t>
            </a:r>
            <a:endParaRPr lang="en-US" sz="3600" i="1" dirty="0"/>
          </a:p>
        </p:txBody>
      </p:sp>
      <p:sp>
        <p:nvSpPr>
          <p:cNvPr id="5" name="Rectangle: Rounded Corners 4">
            <a:extLst>
              <a:ext uri="{FF2B5EF4-FFF2-40B4-BE49-F238E27FC236}">
                <a16:creationId xmlns:a16="http://schemas.microsoft.com/office/drawing/2014/main" id="{0F5D9D69-1B76-4CE2-A637-254D394557F1}"/>
              </a:ext>
            </a:extLst>
          </p:cNvPr>
          <p:cNvSpPr/>
          <p:nvPr/>
        </p:nvSpPr>
        <p:spPr>
          <a:xfrm>
            <a:off x="426105" y="4482430"/>
            <a:ext cx="1857673" cy="238363"/>
          </a:xfrm>
          <a:prstGeom prst="roundRect">
            <a:avLst/>
          </a:prstGeom>
          <a:solidFill>
            <a:schemeClr val="accent2">
              <a:alpha val="20000"/>
            </a:schemeClr>
          </a:solidFill>
          <a:ln w="12700" cap="flat">
            <a:solidFill>
              <a:schemeClr val="tx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91440"/>
            <a:r>
              <a:rPr lang="en-US" sz="1400" dirty="0">
                <a:solidFill>
                  <a:schemeClr val="tx1">
                    <a:lumMod val="50000"/>
                    <a:lumOff val="50000"/>
                  </a:schemeClr>
                </a:solidFill>
              </a:rPr>
              <a:t>Leadership Team</a:t>
            </a:r>
          </a:p>
        </p:txBody>
      </p:sp>
      <p:sp>
        <p:nvSpPr>
          <p:cNvPr id="40" name="Rounded Rectangle 136">
            <a:extLst>
              <a:ext uri="{FF2B5EF4-FFF2-40B4-BE49-F238E27FC236}">
                <a16:creationId xmlns:a16="http://schemas.microsoft.com/office/drawing/2014/main" id="{26B8241F-4FDC-4FFD-A4EC-4CD0CD196EE3}"/>
              </a:ext>
            </a:extLst>
          </p:cNvPr>
          <p:cNvSpPr/>
          <p:nvPr/>
        </p:nvSpPr>
        <p:spPr bwMode="auto">
          <a:xfrm>
            <a:off x="303894" y="1831744"/>
            <a:ext cx="2102091" cy="238363"/>
          </a:xfrm>
          <a:prstGeom prst="roundRect">
            <a:avLst/>
          </a:prstGeom>
          <a:solidFill>
            <a:srgbClr val="CFB991">
              <a:lumMod val="40000"/>
              <a:lumOff val="60000"/>
            </a:srgbClr>
          </a:solidFill>
          <a:ln w="12700" cap="flat" cmpd="sng" algn="ctr">
            <a:solidFill>
              <a:srgbClr val="8E6F3E"/>
            </a:solidFill>
            <a:prstDash val="solid"/>
          </a:ln>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55960"/>
                </a:solidFill>
                <a:effectLst/>
                <a:uLnTx/>
                <a:uFillTx/>
                <a:latin typeface="Acumin Pro" panose="020B0504020202020204" pitchFamily="34" charset="0"/>
              </a:rPr>
              <a:t>Internal Advisory Board</a:t>
            </a:r>
          </a:p>
        </p:txBody>
      </p:sp>
      <p:sp>
        <p:nvSpPr>
          <p:cNvPr id="41" name="Rounded Rectangle 137">
            <a:extLst>
              <a:ext uri="{FF2B5EF4-FFF2-40B4-BE49-F238E27FC236}">
                <a16:creationId xmlns:a16="http://schemas.microsoft.com/office/drawing/2014/main" id="{9265D62D-2CC5-4377-A940-BEEFE94185F4}"/>
              </a:ext>
            </a:extLst>
          </p:cNvPr>
          <p:cNvSpPr/>
          <p:nvPr/>
        </p:nvSpPr>
        <p:spPr bwMode="auto">
          <a:xfrm>
            <a:off x="303894" y="1273339"/>
            <a:ext cx="2102091" cy="238364"/>
          </a:xfrm>
          <a:prstGeom prst="roundRect">
            <a:avLst/>
          </a:prstGeom>
          <a:solidFill>
            <a:srgbClr val="CFB991">
              <a:lumMod val="40000"/>
              <a:lumOff val="60000"/>
            </a:srgbClr>
          </a:solidFill>
          <a:ln w="12700" cap="flat" cmpd="sng" algn="ctr">
            <a:solidFill>
              <a:srgbClr val="8E6F3E"/>
            </a:solidFill>
            <a:prstDash val="solid"/>
          </a:ln>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55960"/>
                </a:solidFill>
                <a:effectLst/>
                <a:uLnTx/>
                <a:uFillTx/>
                <a:latin typeface="Acumin Pro" panose="020B0504020202020204" pitchFamily="34" charset="0"/>
              </a:rPr>
              <a:t>External Advisory Board</a:t>
            </a:r>
          </a:p>
        </p:txBody>
      </p:sp>
      <p:pic>
        <p:nvPicPr>
          <p:cNvPr id="42" name="Picture 41">
            <a:extLst>
              <a:ext uri="{FF2B5EF4-FFF2-40B4-BE49-F238E27FC236}">
                <a16:creationId xmlns:a16="http://schemas.microsoft.com/office/drawing/2014/main" id="{7C3A40B4-1907-42CD-A6EA-1711213B142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4000"/>
                    </a14:imgEffect>
                  </a14:imgLayer>
                </a14:imgProps>
              </a:ext>
            </a:extLst>
          </a:blip>
          <a:stretch>
            <a:fillRect/>
          </a:stretch>
        </p:blipFill>
        <p:spPr>
          <a:xfrm>
            <a:off x="3577455" y="1271042"/>
            <a:ext cx="8448947" cy="4484866"/>
          </a:xfrm>
          <a:prstGeom prst="rect">
            <a:avLst/>
          </a:prstGeom>
        </p:spPr>
      </p:pic>
      <p:cxnSp>
        <p:nvCxnSpPr>
          <p:cNvPr id="47" name="Straight Connector 46">
            <a:extLst>
              <a:ext uri="{FF2B5EF4-FFF2-40B4-BE49-F238E27FC236}">
                <a16:creationId xmlns:a16="http://schemas.microsoft.com/office/drawing/2014/main" id="{234045D6-53D2-423B-AFBE-B88F3A6796C8}"/>
              </a:ext>
            </a:extLst>
          </p:cNvPr>
          <p:cNvCxnSpPr>
            <a:cxnSpLocks/>
            <a:stCxn id="41" idx="3"/>
          </p:cNvCxnSpPr>
          <p:nvPr/>
        </p:nvCxnSpPr>
        <p:spPr>
          <a:xfrm>
            <a:off x="2405985" y="1392521"/>
            <a:ext cx="117147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802B0A6-76DF-40CB-8E8B-8C8EC4003A2E}"/>
              </a:ext>
            </a:extLst>
          </p:cNvPr>
          <p:cNvCxnSpPr>
            <a:cxnSpLocks/>
          </p:cNvCxnSpPr>
          <p:nvPr/>
        </p:nvCxnSpPr>
        <p:spPr>
          <a:xfrm>
            <a:off x="2405985" y="1950925"/>
            <a:ext cx="117147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7" name="Slide Number Placeholder 56">
            <a:extLst>
              <a:ext uri="{FF2B5EF4-FFF2-40B4-BE49-F238E27FC236}">
                <a16:creationId xmlns:a16="http://schemas.microsoft.com/office/drawing/2014/main" id="{683146B0-FC9D-45F9-9269-0FAAEEB754F1}"/>
              </a:ext>
            </a:extLst>
          </p:cNvPr>
          <p:cNvSpPr>
            <a:spLocks noGrp="1"/>
          </p:cNvSpPr>
          <p:nvPr>
            <p:ph type="sldNum" sz="quarter" idx="4"/>
          </p:nvPr>
        </p:nvSpPr>
        <p:spPr/>
        <p:txBody>
          <a:bodyPr/>
          <a:lstStyle/>
          <a:p>
            <a:fld id="{14C2658E-B27D-41D9-9F78-7352C9B648A7}" type="slidenum">
              <a:rPr lang="en-US" smtClean="0"/>
              <a:t>5</a:t>
            </a:fld>
            <a:endParaRPr lang="en-US"/>
          </a:p>
        </p:txBody>
      </p:sp>
    </p:spTree>
    <p:extLst>
      <p:ext uri="{BB962C8B-B14F-4D97-AF65-F5344CB8AC3E}">
        <p14:creationId xmlns:p14="http://schemas.microsoft.com/office/powerpoint/2010/main" val="406468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C7A1-CB48-7439-36A4-A7CADCAB5AC8}"/>
              </a:ext>
            </a:extLst>
          </p:cNvPr>
          <p:cNvSpPr>
            <a:spLocks noGrp="1"/>
          </p:cNvSpPr>
          <p:nvPr>
            <p:ph type="title"/>
          </p:nvPr>
        </p:nvSpPr>
        <p:spPr/>
        <p:txBody>
          <a:bodyPr/>
          <a:lstStyle/>
          <a:p>
            <a:r>
              <a:rPr lang="en-US" sz="4400" dirty="0"/>
              <a:t>Communities, Initiatives, and Leaders</a:t>
            </a:r>
          </a:p>
        </p:txBody>
      </p:sp>
      <p:graphicFrame>
        <p:nvGraphicFramePr>
          <p:cNvPr id="3" name="Table 2">
            <a:extLst>
              <a:ext uri="{FF2B5EF4-FFF2-40B4-BE49-F238E27FC236}">
                <a16:creationId xmlns:a16="http://schemas.microsoft.com/office/drawing/2014/main" id="{6C1D2465-4078-4F2F-B0F1-09C8AADFDD00}"/>
              </a:ext>
            </a:extLst>
          </p:cNvPr>
          <p:cNvGraphicFramePr>
            <a:graphicFrameLocks noGrp="1"/>
          </p:cNvGraphicFramePr>
          <p:nvPr>
            <p:extLst>
              <p:ext uri="{D42A27DB-BD31-4B8C-83A1-F6EECF244321}">
                <p14:modId xmlns:p14="http://schemas.microsoft.com/office/powerpoint/2010/main" val="2928377081"/>
              </p:ext>
            </p:extLst>
          </p:nvPr>
        </p:nvGraphicFramePr>
        <p:xfrm>
          <a:off x="883491" y="1264808"/>
          <a:ext cx="9946738" cy="4144295"/>
        </p:xfrm>
        <a:graphic>
          <a:graphicData uri="http://schemas.openxmlformats.org/drawingml/2006/table">
            <a:tbl>
              <a:tblPr firstRow="1" firstCol="1" bandRow="1"/>
              <a:tblGrid>
                <a:gridCol w="2847446">
                  <a:extLst>
                    <a:ext uri="{9D8B030D-6E8A-4147-A177-3AD203B41FA5}">
                      <a16:colId xmlns:a16="http://schemas.microsoft.com/office/drawing/2014/main" val="1653388560"/>
                    </a:ext>
                  </a:extLst>
                </a:gridCol>
                <a:gridCol w="2365802">
                  <a:extLst>
                    <a:ext uri="{9D8B030D-6E8A-4147-A177-3AD203B41FA5}">
                      <a16:colId xmlns:a16="http://schemas.microsoft.com/office/drawing/2014/main" val="1280814415"/>
                    </a:ext>
                  </a:extLst>
                </a:gridCol>
                <a:gridCol w="2627831">
                  <a:extLst>
                    <a:ext uri="{9D8B030D-6E8A-4147-A177-3AD203B41FA5}">
                      <a16:colId xmlns:a16="http://schemas.microsoft.com/office/drawing/2014/main" val="606325724"/>
                    </a:ext>
                  </a:extLst>
                </a:gridCol>
                <a:gridCol w="2105659">
                  <a:extLst>
                    <a:ext uri="{9D8B030D-6E8A-4147-A177-3AD203B41FA5}">
                      <a16:colId xmlns:a16="http://schemas.microsoft.com/office/drawing/2014/main" val="75750024"/>
                    </a:ext>
                  </a:extLst>
                </a:gridCol>
              </a:tblGrid>
              <a:tr h="257014">
                <a:tc>
                  <a:txBody>
                    <a:bodyPr/>
                    <a:lstStyle/>
                    <a:p>
                      <a:pPr algn="l">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marL="0" marR="0" algn="l">
                        <a:lnSpc>
                          <a:spcPct val="107000"/>
                        </a:lnSpc>
                        <a:spcBef>
                          <a:spcPts val="0"/>
                        </a:spcBef>
                        <a:spcAft>
                          <a:spcPts val="0"/>
                        </a:spcAft>
                      </a:pPr>
                      <a:r>
                        <a:rPr lang="en-US" sz="1400" b="1" kern="1200" dirty="0">
                          <a:solidFill>
                            <a:srgbClr val="FFFFFF"/>
                          </a:solidFill>
                          <a:effectLst/>
                          <a:latin typeface="Acumin Pro SemiCondensed" panose="020B0506020202020204" pitchFamily="34" charset="0"/>
                          <a:ea typeface="Times New Roman" panose="02020603050405020304" pitchFamily="18" charset="0"/>
                          <a:cs typeface="Arial" panose="020B0604020202020204" pitchFamily="34" charset="0"/>
                        </a:rPr>
                        <a:t>Leadership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marL="0" marR="0" algn="l">
                        <a:lnSpc>
                          <a:spcPct val="107000"/>
                        </a:lnSpc>
                        <a:spcBef>
                          <a:spcPts val="0"/>
                        </a:spcBef>
                        <a:spcAft>
                          <a:spcPts val="0"/>
                        </a:spcAft>
                      </a:pPr>
                      <a:r>
                        <a:rPr lang="en-US" sz="1400" b="1" kern="1200" dirty="0">
                          <a:solidFill>
                            <a:srgbClr val="FFFFFF"/>
                          </a:solidFill>
                          <a:effectLst/>
                          <a:latin typeface="Acumin Pro SemiCondensed" panose="020B0506020202020204" pitchFamily="34" charset="0"/>
                          <a:ea typeface="Times New Roman" panose="02020603050405020304" pitchFamily="18"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marL="0" marR="0" algn="l">
                        <a:lnSpc>
                          <a:spcPct val="107000"/>
                        </a:lnSpc>
                        <a:spcBef>
                          <a:spcPts val="0"/>
                        </a:spcBef>
                        <a:spcAft>
                          <a:spcPts val="0"/>
                        </a:spcAft>
                      </a:pPr>
                      <a:r>
                        <a:rPr lang="en-US" sz="1400" b="1" kern="1200" dirty="0">
                          <a:solidFill>
                            <a:srgbClr val="FFFFFF"/>
                          </a:solidFill>
                          <a:effectLst/>
                          <a:latin typeface="Acumin Pro SemiCondensed" panose="020B0506020202020204" pitchFamily="34" charset="0"/>
                          <a:ea typeface="Calibri" panose="020F0502020204030204" pitchFamily="34" charset="0"/>
                          <a:cs typeface="Arial" panose="020B0604020202020204" pitchFamily="34" charset="0"/>
                        </a:rPr>
                        <a:t>Leadership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2141046847"/>
                  </a:ext>
                </a:extLst>
              </a:tr>
              <a:tr h="729810">
                <a:tc>
                  <a:txBody>
                    <a:bodyPr/>
                    <a:lstStyle/>
                    <a:p>
                      <a:pPr marL="91440" marR="0" algn="l">
                        <a:lnSpc>
                          <a:spcPct val="107000"/>
                        </a:lnSpc>
                        <a:spcBef>
                          <a:spcPts val="0"/>
                        </a:spcBef>
                        <a:spcAft>
                          <a:spcPts val="0"/>
                        </a:spcAft>
                      </a:pPr>
                      <a:r>
                        <a:rPr lang="en-US" sz="1400" b="1" kern="1200" dirty="0">
                          <a:solidFill>
                            <a:srgbClr val="FFFFFF"/>
                          </a:solidFill>
                          <a:effectLst/>
                          <a:latin typeface="+mn-lt"/>
                          <a:ea typeface="Times New Roman" panose="02020603050405020304" pitchFamily="18" charset="0"/>
                          <a:cs typeface="Arial" panose="020B0604020202020204" pitchFamily="34" charset="0"/>
                        </a:rPr>
                        <a:t>Biodiversity</a:t>
                      </a:r>
                      <a:endParaRPr lang="en-US" sz="1100" kern="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91440" marR="0" algn="l">
                        <a:lnSpc>
                          <a:spcPct val="107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Jingjing Liang (FNR), </a:t>
                      </a:r>
                    </a:p>
                    <a:p>
                      <a:pPr marL="91440" marR="0" algn="l">
                        <a:lnSpc>
                          <a:spcPct val="107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Ximena Bernal (BIO)</a:t>
                      </a:r>
                      <a:endParaRPr lang="en-US" sz="1100" kern="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marL="91440" marR="0" algn="l">
                        <a:lnSpc>
                          <a:spcPct val="107000"/>
                        </a:lnSpc>
                        <a:spcBef>
                          <a:spcPts val="0"/>
                        </a:spcBef>
                        <a:spcAft>
                          <a:spcPts val="0"/>
                        </a:spcAft>
                      </a:pPr>
                      <a:r>
                        <a:rPr lang="en-US" sz="1400" b="1" kern="1200" dirty="0">
                          <a:solidFill>
                            <a:srgbClr val="FFFFFF"/>
                          </a:solidFill>
                          <a:effectLst/>
                          <a:latin typeface="+mn-lt"/>
                          <a:ea typeface="Times New Roman" panose="02020603050405020304" pitchFamily="18" charset="0"/>
                          <a:cs typeface="Arial" panose="020B0604020202020204" pitchFamily="34" charset="0"/>
                        </a:rPr>
                        <a:t>Climate and Weather</a:t>
                      </a:r>
                      <a:endParaRPr lang="en-US" sz="11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91440" marR="0" algn="l">
                        <a:lnSpc>
                          <a:spcPct val="107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Lei Wang (EAPS)</a:t>
                      </a:r>
                      <a:endParaRPr lang="en-US" sz="11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1368296021"/>
                  </a:ext>
                </a:extLst>
              </a:tr>
              <a:tr h="729810">
                <a:tc>
                  <a:txBody>
                    <a:bodyPr/>
                    <a:lstStyle/>
                    <a:p>
                      <a:pPr marL="91440" marR="0" algn="l">
                        <a:lnSpc>
                          <a:spcPct val="107000"/>
                        </a:lnSpc>
                        <a:spcBef>
                          <a:spcPts val="0"/>
                        </a:spcBef>
                        <a:spcAft>
                          <a:spcPts val="800"/>
                        </a:spcAft>
                      </a:pPr>
                      <a:r>
                        <a:rPr lang="en-US" sz="1400" b="1" kern="1200" dirty="0">
                          <a:solidFill>
                            <a:srgbClr val="FFFFFF"/>
                          </a:solidFill>
                          <a:effectLst/>
                          <a:latin typeface="+mn-lt"/>
                          <a:ea typeface="Calibri" panose="020F0502020204030204" pitchFamily="34" charset="0"/>
                          <a:cs typeface="Arial" panose="020B0604020202020204" pitchFamily="34" charset="0"/>
                        </a:rPr>
                        <a:t>Environmental Justice</a:t>
                      </a:r>
                      <a:endParaRPr lang="en-US" sz="1100" kern="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91440" marR="0" algn="l">
                        <a:lnSpc>
                          <a:spcPct val="107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Ellen Wells (HSCI), </a:t>
                      </a:r>
                      <a:endParaRPr lang="en-US" sz="1100" kern="100" dirty="0">
                        <a:effectLst/>
                        <a:latin typeface="+mn-lt"/>
                        <a:ea typeface="Times New Roman" panose="02020603050405020304" pitchFamily="18" charset="0"/>
                        <a:cs typeface="Times New Roman" panose="02020603050405020304" pitchFamily="18" charset="0"/>
                      </a:endParaRPr>
                    </a:p>
                    <a:p>
                      <a:pPr marL="91440" marR="0" algn="l">
                        <a:lnSpc>
                          <a:spcPct val="107000"/>
                        </a:lnSpc>
                        <a:spcBef>
                          <a:spcPts val="0"/>
                        </a:spcBef>
                        <a:spcAft>
                          <a:spcPts val="0"/>
                        </a:spcAft>
                      </a:pPr>
                      <a:r>
                        <a:rPr lang="en-US" sz="1400" kern="1200" dirty="0">
                          <a:solidFill>
                            <a:srgbClr val="000000"/>
                          </a:solidFill>
                          <a:effectLst/>
                          <a:latin typeface="+mn-lt"/>
                          <a:ea typeface="Calibri" panose="020F0502020204030204" pitchFamily="34" charset="0"/>
                          <a:cs typeface="Arial" panose="020B0604020202020204" pitchFamily="34" charset="0"/>
                        </a:rPr>
                        <a:t>Aaron Thompson (HORTLA)</a:t>
                      </a:r>
                      <a:endParaRPr lang="en-US" sz="1100" kern="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marL="91440" marR="0" algn="l">
                        <a:lnSpc>
                          <a:spcPct val="107000"/>
                        </a:lnSpc>
                        <a:spcBef>
                          <a:spcPts val="0"/>
                        </a:spcBef>
                        <a:spcAft>
                          <a:spcPts val="0"/>
                        </a:spcAft>
                      </a:pPr>
                      <a:r>
                        <a:rPr lang="en-US" sz="1400" b="1" kern="1200" dirty="0">
                          <a:solidFill>
                            <a:srgbClr val="FFFFFF"/>
                          </a:solidFill>
                          <a:effectLst/>
                          <a:latin typeface="+mn-lt"/>
                          <a:ea typeface="Calibri" panose="020F0502020204030204" pitchFamily="34" charset="0"/>
                          <a:cs typeface="Arial" panose="020B0604020202020204" pitchFamily="34" charset="0"/>
                        </a:rPr>
                        <a:t>Great Lakes Science Initiative</a:t>
                      </a:r>
                      <a:endParaRPr lang="en-US" sz="11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91440" marR="0" algn="l">
                        <a:lnSpc>
                          <a:spcPct val="107000"/>
                        </a:lnSpc>
                        <a:spcBef>
                          <a:spcPts val="0"/>
                        </a:spcBef>
                        <a:spcAft>
                          <a:spcPts val="0"/>
                        </a:spcAft>
                      </a:pPr>
                      <a:r>
                        <a:rPr lang="en-US" sz="1400" kern="1200" dirty="0">
                          <a:solidFill>
                            <a:srgbClr val="000000"/>
                          </a:solidFill>
                          <a:effectLst/>
                          <a:latin typeface="+mn-lt"/>
                          <a:ea typeface="Calibri" panose="020F0502020204030204" pitchFamily="34" charset="0"/>
                          <a:cs typeface="Arial" panose="020B0604020202020204" pitchFamily="34" charset="0"/>
                        </a:rPr>
                        <a:t>Tomas Höök (FNR),</a:t>
                      </a:r>
                    </a:p>
                    <a:p>
                      <a:pPr marL="91440" marR="0" algn="l">
                        <a:lnSpc>
                          <a:spcPct val="107000"/>
                        </a:lnSpc>
                        <a:spcBef>
                          <a:spcPts val="0"/>
                        </a:spcBef>
                        <a:spcAft>
                          <a:spcPts val="0"/>
                        </a:spcAft>
                      </a:pPr>
                      <a:r>
                        <a:rPr lang="en-US" sz="1400" kern="1200" dirty="0">
                          <a:solidFill>
                            <a:srgbClr val="000000"/>
                          </a:solidFill>
                          <a:effectLst/>
                          <a:latin typeface="+mn-lt"/>
                          <a:ea typeface="Calibri" panose="020F0502020204030204" pitchFamily="34" charset="0"/>
                          <a:cs typeface="Arial" panose="020B0604020202020204" pitchFamily="34" charset="0"/>
                        </a:rPr>
                        <a:t>Cary Troy (CE)</a:t>
                      </a:r>
                      <a:endParaRPr lang="en-US" sz="11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2952742118"/>
                  </a:ext>
                </a:extLst>
              </a:tr>
              <a:tr h="973601">
                <a:tc>
                  <a:txBody>
                    <a:bodyPr/>
                    <a:lstStyle/>
                    <a:p>
                      <a:pPr marL="91440" marR="0" algn="l">
                        <a:lnSpc>
                          <a:spcPct val="107000"/>
                        </a:lnSpc>
                        <a:spcBef>
                          <a:spcPts val="0"/>
                        </a:spcBef>
                        <a:spcAft>
                          <a:spcPts val="0"/>
                        </a:spcAft>
                      </a:pPr>
                      <a:r>
                        <a:rPr lang="en-US" sz="1400" b="1" kern="1200" dirty="0">
                          <a:solidFill>
                            <a:srgbClr val="FFFFFF"/>
                          </a:solidFill>
                          <a:effectLst/>
                          <a:latin typeface="+mn-lt"/>
                          <a:ea typeface="Times New Roman" panose="02020603050405020304" pitchFamily="18" charset="0"/>
                          <a:cs typeface="Arial" panose="020B0604020202020204" pitchFamily="34" charset="0"/>
                        </a:rPr>
                        <a:t>Environmental Stressors</a:t>
                      </a:r>
                      <a:endParaRPr lang="en-US" sz="1100" kern="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91440" marR="0" algn="l">
                        <a:lnSpc>
                          <a:spcPct val="107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Jonathan Shannahan (HSCI), Jason Hoverman (FNR)</a:t>
                      </a:r>
                      <a:endParaRPr lang="en-US" sz="1100" kern="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marL="91440" marR="0" algn="l">
                        <a:lnSpc>
                          <a:spcPct val="107000"/>
                        </a:lnSpc>
                        <a:spcBef>
                          <a:spcPts val="0"/>
                        </a:spcBef>
                        <a:spcAft>
                          <a:spcPts val="0"/>
                        </a:spcAft>
                      </a:pPr>
                      <a:r>
                        <a:rPr lang="en-US" sz="1400" b="1" kern="1200" dirty="0">
                          <a:solidFill>
                            <a:srgbClr val="FFFFFF"/>
                          </a:solidFill>
                          <a:effectLst/>
                          <a:latin typeface="+mn-lt"/>
                          <a:ea typeface="Calibri" panose="020F0502020204030204" pitchFamily="34" charset="0"/>
                          <a:cs typeface="Times New Roman" panose="02020603050405020304" pitchFamily="18" charset="0"/>
                        </a:rPr>
                        <a:t>Risk and Resilience</a:t>
                      </a:r>
                      <a:endParaRPr lang="en-US" sz="11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91440" marR="0" algn="l">
                        <a:lnSpc>
                          <a:spcPct val="107000"/>
                        </a:lnSpc>
                        <a:spcBef>
                          <a:spcPts val="0"/>
                        </a:spcBef>
                        <a:spcAft>
                          <a:spcPts val="0"/>
                        </a:spcAft>
                      </a:pPr>
                      <a:r>
                        <a:rPr lang="en-US" sz="1400" kern="1200" dirty="0">
                          <a:solidFill>
                            <a:srgbClr val="000000"/>
                          </a:solidFill>
                          <a:effectLst/>
                          <a:latin typeface="+mn-lt"/>
                          <a:ea typeface="Calibri" panose="020F0502020204030204" pitchFamily="34" charset="0"/>
                          <a:cs typeface="Times New Roman" panose="02020603050405020304" pitchFamily="18" charset="0"/>
                        </a:rPr>
                        <a:t>David R. Johnson (IE, POL)</a:t>
                      </a:r>
                      <a:endParaRPr lang="en-US" sz="11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1645839726"/>
                  </a:ext>
                </a:extLst>
              </a:tr>
              <a:tr h="724250">
                <a:tc>
                  <a:txBody>
                    <a:bodyPr/>
                    <a:lstStyle/>
                    <a:p>
                      <a:pPr marL="91440" marR="0" algn="l">
                        <a:lnSpc>
                          <a:spcPct val="107000"/>
                        </a:lnSpc>
                        <a:spcBef>
                          <a:spcPts val="0"/>
                        </a:spcBef>
                        <a:spcAft>
                          <a:spcPts val="0"/>
                        </a:spcAft>
                      </a:pPr>
                      <a:r>
                        <a:rPr lang="en-US" sz="1400" b="1" kern="1200" dirty="0">
                          <a:solidFill>
                            <a:srgbClr val="FFFFFF"/>
                          </a:solidFill>
                          <a:effectLst/>
                          <a:latin typeface="+mn-lt"/>
                          <a:ea typeface="Times New Roman" panose="02020603050405020304" pitchFamily="18" charset="0"/>
                          <a:cs typeface="Arial" panose="020B0604020202020204" pitchFamily="34" charset="0"/>
                        </a:rPr>
                        <a:t>Sustainable Communities</a:t>
                      </a:r>
                      <a:endParaRPr lang="en-US" sz="1100" kern="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91440" marR="0" algn="l">
                        <a:lnSpc>
                          <a:spcPct val="107000"/>
                        </a:lnSpc>
                        <a:spcBef>
                          <a:spcPts val="0"/>
                        </a:spcBef>
                        <a:spcAft>
                          <a:spcPts val="0"/>
                        </a:spcAft>
                      </a:pPr>
                      <a:r>
                        <a:rPr lang="en-US" sz="1400" i="1" kern="1200" dirty="0">
                          <a:solidFill>
                            <a:srgbClr val="000000"/>
                          </a:solidFill>
                          <a:effectLst/>
                          <a:latin typeface="+mn-lt"/>
                          <a:ea typeface="Calibri" panose="020F0502020204030204" pitchFamily="34" charset="0"/>
                          <a:cs typeface="Times New Roman" panose="02020603050405020304" pitchFamily="18" charset="0"/>
                        </a:rPr>
                        <a:t>Recruiting new leads!</a:t>
                      </a:r>
                      <a:endParaRPr lang="en-US" sz="1100" i="1" kern="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marL="91440" marR="0" algn="l">
                        <a:lnSpc>
                          <a:spcPct val="107000"/>
                        </a:lnSpc>
                        <a:spcBef>
                          <a:spcPts val="0"/>
                        </a:spcBef>
                        <a:spcAft>
                          <a:spcPts val="0"/>
                        </a:spcAft>
                      </a:pPr>
                      <a:r>
                        <a:rPr lang="en-US" sz="1400" b="1" kern="1200" dirty="0">
                          <a:solidFill>
                            <a:srgbClr val="FFFFFF"/>
                          </a:solidFill>
                          <a:effectLst/>
                          <a:latin typeface="+mn-lt"/>
                          <a:ea typeface="Calibri" panose="020F0502020204030204" pitchFamily="34" charset="0"/>
                          <a:cs typeface="Arial" panose="020B0604020202020204" pitchFamily="34" charset="0"/>
                        </a:rPr>
                        <a:t>Imagining Sustainable Futures</a:t>
                      </a:r>
                      <a:endParaRPr lang="en-US" sz="11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91440" marR="0" algn="l">
                        <a:lnSpc>
                          <a:spcPct val="107000"/>
                        </a:lnSpc>
                        <a:spcBef>
                          <a:spcPts val="0"/>
                        </a:spcBef>
                        <a:spcAft>
                          <a:spcPts val="0"/>
                        </a:spcAft>
                      </a:pPr>
                      <a:r>
                        <a:rPr lang="en-US" sz="1400" kern="1200" dirty="0">
                          <a:solidFill>
                            <a:srgbClr val="000000"/>
                          </a:solidFill>
                          <a:effectLst/>
                          <a:latin typeface="+mn-lt"/>
                          <a:ea typeface="Calibri" panose="020F0502020204030204" pitchFamily="34" charset="0"/>
                          <a:cs typeface="Arial" panose="020B0604020202020204" pitchFamily="34" charset="0"/>
                        </a:rPr>
                        <a:t>Bob Marzec (ENGL)</a:t>
                      </a:r>
                      <a:endParaRPr lang="en-US" sz="11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2489499319"/>
                  </a:ext>
                </a:extLst>
              </a:tr>
              <a:tr h="729810">
                <a:tc>
                  <a:txBody>
                    <a:bodyPr/>
                    <a:lstStyle/>
                    <a:p>
                      <a:pPr marL="91440" marR="0" algn="l">
                        <a:lnSpc>
                          <a:spcPct val="107000"/>
                        </a:lnSpc>
                        <a:spcBef>
                          <a:spcPts val="0"/>
                        </a:spcBef>
                        <a:spcAft>
                          <a:spcPts val="0"/>
                        </a:spcAft>
                      </a:pPr>
                      <a:r>
                        <a:rPr lang="en-US" sz="1400" b="1" kern="1200" dirty="0">
                          <a:solidFill>
                            <a:srgbClr val="FFFFFF"/>
                          </a:solidFill>
                          <a:effectLst/>
                          <a:latin typeface="+mn-lt"/>
                          <a:ea typeface="Times New Roman" panose="02020603050405020304" pitchFamily="18" charset="0"/>
                          <a:cs typeface="Arial" panose="020B0604020202020204" pitchFamily="34" charset="0"/>
                        </a:rPr>
                        <a:t>Water Challenges</a:t>
                      </a:r>
                      <a:endParaRPr lang="en-US" sz="1100" kern="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91440" marR="0" algn="l">
                        <a:lnSpc>
                          <a:spcPct val="107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Keith Cherkauer (ABE), </a:t>
                      </a:r>
                    </a:p>
                    <a:p>
                      <a:pPr marL="91440" marR="0" algn="l">
                        <a:lnSpc>
                          <a:spcPct val="107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Lisa Welp (EAPS)</a:t>
                      </a:r>
                      <a:endParaRPr lang="en-US" sz="1100" kern="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marL="91440" marR="0" algn="l">
                        <a:lnSpc>
                          <a:spcPct val="107000"/>
                        </a:lnSpc>
                        <a:spcBef>
                          <a:spcPts val="0"/>
                        </a:spcBef>
                        <a:spcAft>
                          <a:spcPts val="0"/>
                        </a:spcAft>
                      </a:pPr>
                      <a:endParaRPr lang="en-US" sz="11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91440" marR="0" algn="l">
                        <a:lnSpc>
                          <a:spcPct val="107000"/>
                        </a:lnSpc>
                        <a:spcBef>
                          <a:spcPts val="0"/>
                        </a:spcBef>
                        <a:spcAft>
                          <a:spcPts val="0"/>
                        </a:spcAft>
                      </a:pPr>
                      <a:endParaRPr lang="en-US" sz="11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1990888952"/>
                  </a:ext>
                </a:extLst>
              </a:tr>
            </a:tbl>
          </a:graphicData>
        </a:graphic>
      </p:graphicFrame>
      <p:sp>
        <p:nvSpPr>
          <p:cNvPr id="4" name="Slide Number Placeholder 3">
            <a:extLst>
              <a:ext uri="{FF2B5EF4-FFF2-40B4-BE49-F238E27FC236}">
                <a16:creationId xmlns:a16="http://schemas.microsoft.com/office/drawing/2014/main" id="{4B2D8836-EB14-4025-BB40-F02BCB7E46CD}"/>
              </a:ext>
            </a:extLst>
          </p:cNvPr>
          <p:cNvSpPr>
            <a:spLocks noGrp="1"/>
          </p:cNvSpPr>
          <p:nvPr>
            <p:ph type="sldNum" sz="quarter" idx="4"/>
          </p:nvPr>
        </p:nvSpPr>
        <p:spPr/>
        <p:txBody>
          <a:bodyPr/>
          <a:lstStyle/>
          <a:p>
            <a:fld id="{14C2658E-B27D-41D9-9F78-7352C9B648A7}" type="slidenum">
              <a:rPr lang="en-US" smtClean="0"/>
              <a:t>6</a:t>
            </a:fld>
            <a:endParaRPr lang="en-US"/>
          </a:p>
        </p:txBody>
      </p:sp>
    </p:spTree>
    <p:extLst>
      <p:ext uri="{BB962C8B-B14F-4D97-AF65-F5344CB8AC3E}">
        <p14:creationId xmlns:p14="http://schemas.microsoft.com/office/powerpoint/2010/main" val="329724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2B87-CB21-4416-B262-592895125955}"/>
              </a:ext>
            </a:extLst>
          </p:cNvPr>
          <p:cNvSpPr>
            <a:spLocks noGrp="1"/>
          </p:cNvSpPr>
          <p:nvPr>
            <p:ph type="title"/>
          </p:nvPr>
        </p:nvSpPr>
        <p:spPr/>
        <p:txBody>
          <a:bodyPr/>
          <a:lstStyle/>
          <a:p>
            <a:r>
              <a:rPr lang="en-US" dirty="0"/>
              <a:t>SRTs and Supported Projects</a:t>
            </a:r>
          </a:p>
        </p:txBody>
      </p:sp>
      <p:sp>
        <p:nvSpPr>
          <p:cNvPr id="6" name="TextBox 5">
            <a:extLst>
              <a:ext uri="{FF2B5EF4-FFF2-40B4-BE49-F238E27FC236}">
                <a16:creationId xmlns:a16="http://schemas.microsoft.com/office/drawing/2014/main" id="{EB14D031-9943-4B7B-A61F-CD7BEBE250B4}"/>
              </a:ext>
            </a:extLst>
          </p:cNvPr>
          <p:cNvSpPr txBox="1"/>
          <p:nvPr/>
        </p:nvSpPr>
        <p:spPr>
          <a:xfrm>
            <a:off x="835248" y="1058777"/>
            <a:ext cx="10712918" cy="3970318"/>
          </a:xfrm>
          <a:prstGeom prst="rect">
            <a:avLst/>
          </a:prstGeom>
          <a:noFill/>
        </p:spPr>
        <p:txBody>
          <a:bodyPr wrap="square" rtlCol="0">
            <a:spAutoFit/>
          </a:bodyPr>
          <a:lstStyle/>
          <a:p>
            <a:r>
              <a:rPr lang="en-US" dirty="0"/>
              <a:t>PFAS projects</a:t>
            </a:r>
          </a:p>
          <a:p>
            <a:pPr marL="285750" indent="-285750">
              <a:buFont typeface="Arial" panose="020B0604020202020204" pitchFamily="34" charset="0"/>
              <a:buChar char="•"/>
            </a:pPr>
            <a:r>
              <a:rPr lang="en-US" dirty="0"/>
              <a:t>NIH P42 project</a:t>
            </a:r>
          </a:p>
          <a:p>
            <a:pPr marL="285750" indent="-285750">
              <a:buFont typeface="Arial" panose="020B0604020202020204" pitchFamily="34" charset="0"/>
              <a:buChar char="•"/>
            </a:pPr>
            <a:r>
              <a:rPr lang="en-US" dirty="0"/>
              <a:t>NSF RIE project</a:t>
            </a:r>
          </a:p>
          <a:p>
            <a:endParaRPr lang="en-US" dirty="0"/>
          </a:p>
          <a:p>
            <a:r>
              <a:rPr lang="en-US" dirty="0"/>
              <a:t>Industrial Efficiency and Decarbonization</a:t>
            </a:r>
          </a:p>
          <a:p>
            <a:pPr marL="285750" indent="-285750">
              <a:buFont typeface="Arial" panose="020B0604020202020204" pitchFamily="34" charset="0"/>
              <a:buChar char="•"/>
            </a:pPr>
            <a:r>
              <a:rPr lang="en-US" dirty="0"/>
              <a:t>DOE</a:t>
            </a:r>
          </a:p>
          <a:p>
            <a:endParaRPr lang="en-US" dirty="0"/>
          </a:p>
          <a:p>
            <a:r>
              <a:rPr lang="en-US" dirty="0"/>
              <a:t>White papers</a:t>
            </a:r>
          </a:p>
          <a:p>
            <a:pPr marL="285750" indent="-285750">
              <a:buFont typeface="Arial" panose="020B0604020202020204" pitchFamily="34" charset="0"/>
              <a:buChar char="•"/>
            </a:pPr>
            <a:r>
              <a:rPr lang="en-US" dirty="0"/>
              <a:t>PFAS</a:t>
            </a:r>
          </a:p>
          <a:p>
            <a:pPr marL="285750" indent="-285750">
              <a:buFont typeface="Arial" panose="020B0604020202020204" pitchFamily="34" charset="0"/>
              <a:buChar char="•"/>
            </a:pPr>
            <a:r>
              <a:rPr lang="en-US" dirty="0"/>
              <a:t>Water management</a:t>
            </a:r>
          </a:p>
          <a:p>
            <a:pPr marL="285750" indent="-285750">
              <a:buFont typeface="Arial" panose="020B0604020202020204" pitchFamily="34" charset="0"/>
              <a:buChar char="•"/>
            </a:pPr>
            <a:endParaRPr lang="en-US" dirty="0"/>
          </a:p>
          <a:p>
            <a:r>
              <a:rPr lang="en-US" dirty="0"/>
              <a:t>Indiana Climate Change Impact Assessment</a:t>
            </a:r>
          </a:p>
          <a:p>
            <a:r>
              <a:rPr lang="en-US" dirty="0"/>
              <a:t>	</a:t>
            </a:r>
          </a:p>
          <a:p>
            <a:endParaRPr lang="en-US" dirty="0"/>
          </a:p>
        </p:txBody>
      </p:sp>
      <p:sp>
        <p:nvSpPr>
          <p:cNvPr id="7" name="Slide Number Placeholder 6">
            <a:extLst>
              <a:ext uri="{FF2B5EF4-FFF2-40B4-BE49-F238E27FC236}">
                <a16:creationId xmlns:a16="http://schemas.microsoft.com/office/drawing/2014/main" id="{FDE7CCF3-ED9F-463B-86D8-D8499FBC2357}"/>
              </a:ext>
            </a:extLst>
          </p:cNvPr>
          <p:cNvSpPr>
            <a:spLocks noGrp="1"/>
          </p:cNvSpPr>
          <p:nvPr>
            <p:ph type="sldNum" sz="quarter" idx="4"/>
          </p:nvPr>
        </p:nvSpPr>
        <p:spPr/>
        <p:txBody>
          <a:bodyPr/>
          <a:lstStyle/>
          <a:p>
            <a:fld id="{14C2658E-B27D-41D9-9F78-7352C9B648A7}" type="slidenum">
              <a:rPr lang="en-US" smtClean="0"/>
              <a:t>7</a:t>
            </a:fld>
            <a:endParaRPr lang="en-US"/>
          </a:p>
        </p:txBody>
      </p:sp>
      <p:pic>
        <p:nvPicPr>
          <p:cNvPr id="18" name="Picture 17">
            <a:extLst>
              <a:ext uri="{FF2B5EF4-FFF2-40B4-BE49-F238E27FC236}">
                <a16:creationId xmlns:a16="http://schemas.microsoft.com/office/drawing/2014/main" id="{8F142F88-2132-428A-8180-4158EFCB5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98421">
            <a:off x="5127595" y="1266491"/>
            <a:ext cx="2128224" cy="2771946"/>
          </a:xfrm>
          <a:prstGeom prst="rect">
            <a:avLst/>
          </a:prstGeom>
          <a:ln>
            <a:solidFill>
              <a:schemeClr val="accent3"/>
            </a:solidFill>
          </a:ln>
        </p:spPr>
      </p:pic>
      <p:pic>
        <p:nvPicPr>
          <p:cNvPr id="20" name="Picture 19">
            <a:extLst>
              <a:ext uri="{FF2B5EF4-FFF2-40B4-BE49-F238E27FC236}">
                <a16:creationId xmlns:a16="http://schemas.microsoft.com/office/drawing/2014/main" id="{BC78BA49-D438-4B8B-8EC9-DE4364574A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00094">
            <a:off x="9551131" y="3368764"/>
            <a:ext cx="2128224" cy="2789343"/>
          </a:xfrm>
          <a:prstGeom prst="rect">
            <a:avLst/>
          </a:prstGeom>
          <a:ln>
            <a:solidFill>
              <a:schemeClr val="accent3"/>
            </a:solidFill>
          </a:ln>
        </p:spPr>
      </p:pic>
      <p:pic>
        <p:nvPicPr>
          <p:cNvPr id="16" name="Picture 15">
            <a:extLst>
              <a:ext uri="{FF2B5EF4-FFF2-40B4-BE49-F238E27FC236}">
                <a16:creationId xmlns:a16="http://schemas.microsoft.com/office/drawing/2014/main" id="{1F7609ED-4580-467E-86DF-705F4C6721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6231" y="2094564"/>
            <a:ext cx="2072419" cy="2668872"/>
          </a:xfrm>
          <a:prstGeom prst="rect">
            <a:avLst/>
          </a:prstGeom>
          <a:solidFill>
            <a:srgbClr val="FFFFFF">
              <a:shade val="85000"/>
            </a:srgbClr>
          </a:solidFill>
          <a:ln w="3175" cap="sq">
            <a:solidFill>
              <a:schemeClr val="accent3"/>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163208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4EE1-684B-AE93-36EB-67FAA607927D}"/>
              </a:ext>
            </a:extLst>
          </p:cNvPr>
          <p:cNvSpPr>
            <a:spLocks noGrp="1"/>
          </p:cNvSpPr>
          <p:nvPr>
            <p:ph type="title"/>
          </p:nvPr>
        </p:nvSpPr>
        <p:spPr/>
        <p:txBody>
          <a:bodyPr>
            <a:normAutofit/>
          </a:bodyPr>
          <a:lstStyle/>
          <a:p>
            <a:r>
              <a:rPr lang="en-US" dirty="0"/>
              <a:t>Types of support provided to affiliates</a:t>
            </a:r>
          </a:p>
        </p:txBody>
      </p:sp>
      <p:sp>
        <p:nvSpPr>
          <p:cNvPr id="3" name="Content Placeholder 2">
            <a:extLst>
              <a:ext uri="{FF2B5EF4-FFF2-40B4-BE49-F238E27FC236}">
                <a16:creationId xmlns:a16="http://schemas.microsoft.com/office/drawing/2014/main" id="{58D764EC-534D-81AF-CB08-670DA72838D8}"/>
              </a:ext>
            </a:extLst>
          </p:cNvPr>
          <p:cNvSpPr>
            <a:spLocks noGrp="1"/>
          </p:cNvSpPr>
          <p:nvPr>
            <p:ph idx="12"/>
          </p:nvPr>
        </p:nvSpPr>
        <p:spPr>
          <a:xfrm>
            <a:off x="2203704" y="1690694"/>
            <a:ext cx="3035808" cy="933828"/>
          </a:xfrm>
        </p:spPr>
        <p:txBody>
          <a:bodyPr>
            <a:normAutofit/>
          </a:bodyPr>
          <a:lstStyle/>
          <a:p>
            <a:pPr marL="0" indent="0">
              <a:buNone/>
            </a:pPr>
            <a:r>
              <a:rPr lang="en-US" sz="1800" dirty="0"/>
              <a:t>Opportunity identification, Teaming and Proposal Development</a:t>
            </a:r>
          </a:p>
          <a:p>
            <a:endParaRPr lang="en-US" dirty="0"/>
          </a:p>
        </p:txBody>
      </p:sp>
      <p:pic>
        <p:nvPicPr>
          <p:cNvPr id="8" name="Picture 7">
            <a:extLst>
              <a:ext uri="{FF2B5EF4-FFF2-40B4-BE49-F238E27FC236}">
                <a16:creationId xmlns:a16="http://schemas.microsoft.com/office/drawing/2014/main" id="{8CB5941A-E306-CCEC-4956-0A8ECE4657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1874" y="1681356"/>
            <a:ext cx="1268634" cy="3280309"/>
          </a:xfrm>
          <a:prstGeom prst="rect">
            <a:avLst/>
          </a:prstGeom>
        </p:spPr>
      </p:pic>
      <p:sp>
        <p:nvSpPr>
          <p:cNvPr id="9" name="TextBox 8">
            <a:extLst>
              <a:ext uri="{FF2B5EF4-FFF2-40B4-BE49-F238E27FC236}">
                <a16:creationId xmlns:a16="http://schemas.microsoft.com/office/drawing/2014/main" id="{F25E2436-D15B-82F6-717F-69BCFCA2CC3D}"/>
              </a:ext>
            </a:extLst>
          </p:cNvPr>
          <p:cNvSpPr txBox="1"/>
          <p:nvPr/>
        </p:nvSpPr>
        <p:spPr>
          <a:xfrm>
            <a:off x="2203704" y="2783090"/>
            <a:ext cx="2301765" cy="923330"/>
          </a:xfrm>
          <a:prstGeom prst="rect">
            <a:avLst/>
          </a:prstGeom>
          <a:noFill/>
        </p:spPr>
        <p:txBody>
          <a:bodyPr wrap="square" rtlCol="0">
            <a:spAutoFit/>
          </a:bodyPr>
          <a:lstStyle/>
          <a:p>
            <a:r>
              <a:rPr lang="en-US" dirty="0"/>
              <a:t>Research teaming and potential infrastructure</a:t>
            </a:r>
          </a:p>
        </p:txBody>
      </p:sp>
      <p:sp>
        <p:nvSpPr>
          <p:cNvPr id="10" name="TextBox 9">
            <a:extLst>
              <a:ext uri="{FF2B5EF4-FFF2-40B4-BE49-F238E27FC236}">
                <a16:creationId xmlns:a16="http://schemas.microsoft.com/office/drawing/2014/main" id="{9DB7AF3D-A468-C58E-9FDD-4122FF913410}"/>
              </a:ext>
            </a:extLst>
          </p:cNvPr>
          <p:cNvSpPr txBox="1"/>
          <p:nvPr/>
        </p:nvSpPr>
        <p:spPr>
          <a:xfrm>
            <a:off x="2203704" y="4023556"/>
            <a:ext cx="2301765" cy="646331"/>
          </a:xfrm>
          <a:prstGeom prst="rect">
            <a:avLst/>
          </a:prstGeom>
          <a:noFill/>
        </p:spPr>
        <p:txBody>
          <a:bodyPr wrap="square" rtlCol="0">
            <a:spAutoFit/>
          </a:bodyPr>
          <a:lstStyle/>
          <a:p>
            <a:r>
              <a:rPr lang="en-US" dirty="0"/>
              <a:t>Event planning and support</a:t>
            </a:r>
          </a:p>
        </p:txBody>
      </p:sp>
      <p:pic>
        <p:nvPicPr>
          <p:cNvPr id="11" name="Picture 10">
            <a:extLst>
              <a:ext uri="{FF2B5EF4-FFF2-40B4-BE49-F238E27FC236}">
                <a16:creationId xmlns:a16="http://schemas.microsoft.com/office/drawing/2014/main" id="{62F7D07C-B9E1-5F3E-F385-EC4F29AF63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9998" y="1637703"/>
            <a:ext cx="1268634" cy="3323962"/>
          </a:xfrm>
          <a:prstGeom prst="rect">
            <a:avLst/>
          </a:prstGeom>
        </p:spPr>
      </p:pic>
      <p:sp>
        <p:nvSpPr>
          <p:cNvPr id="12" name="TextBox 11">
            <a:extLst>
              <a:ext uri="{FF2B5EF4-FFF2-40B4-BE49-F238E27FC236}">
                <a16:creationId xmlns:a16="http://schemas.microsoft.com/office/drawing/2014/main" id="{0A1C9A29-4E54-F3BC-066D-631482FE24FE}"/>
              </a:ext>
            </a:extLst>
          </p:cNvPr>
          <p:cNvSpPr txBox="1"/>
          <p:nvPr/>
        </p:nvSpPr>
        <p:spPr>
          <a:xfrm>
            <a:off x="7535074" y="1711897"/>
            <a:ext cx="2301765" cy="923330"/>
          </a:xfrm>
          <a:prstGeom prst="rect">
            <a:avLst/>
          </a:prstGeom>
          <a:noFill/>
        </p:spPr>
        <p:txBody>
          <a:bodyPr wrap="square" rtlCol="0">
            <a:spAutoFit/>
          </a:bodyPr>
          <a:lstStyle/>
          <a:p>
            <a:r>
              <a:rPr lang="en-US" dirty="0"/>
              <a:t>Leadership &amp; professional development</a:t>
            </a:r>
          </a:p>
        </p:txBody>
      </p:sp>
      <p:sp>
        <p:nvSpPr>
          <p:cNvPr id="13" name="TextBox 12">
            <a:extLst>
              <a:ext uri="{FF2B5EF4-FFF2-40B4-BE49-F238E27FC236}">
                <a16:creationId xmlns:a16="http://schemas.microsoft.com/office/drawing/2014/main" id="{C481AAC3-DF5C-2279-DF9E-7E666801DC18}"/>
              </a:ext>
            </a:extLst>
          </p:cNvPr>
          <p:cNvSpPr txBox="1"/>
          <p:nvPr/>
        </p:nvSpPr>
        <p:spPr>
          <a:xfrm>
            <a:off x="7535076" y="2881099"/>
            <a:ext cx="2301765" cy="923330"/>
          </a:xfrm>
          <a:prstGeom prst="rect">
            <a:avLst/>
          </a:prstGeom>
          <a:noFill/>
        </p:spPr>
        <p:txBody>
          <a:bodyPr wrap="square" rtlCol="0">
            <a:spAutoFit/>
          </a:bodyPr>
          <a:lstStyle/>
          <a:p>
            <a:r>
              <a:rPr lang="en-US" dirty="0"/>
              <a:t>Administration of grants and fellowships</a:t>
            </a:r>
          </a:p>
        </p:txBody>
      </p:sp>
      <p:sp>
        <p:nvSpPr>
          <p:cNvPr id="14" name="TextBox 13">
            <a:extLst>
              <a:ext uri="{FF2B5EF4-FFF2-40B4-BE49-F238E27FC236}">
                <a16:creationId xmlns:a16="http://schemas.microsoft.com/office/drawing/2014/main" id="{95F14BBE-31A3-5EC5-DE81-CFD0A8FB85E0}"/>
              </a:ext>
            </a:extLst>
          </p:cNvPr>
          <p:cNvSpPr txBox="1"/>
          <p:nvPr/>
        </p:nvSpPr>
        <p:spPr>
          <a:xfrm>
            <a:off x="7535075" y="3950403"/>
            <a:ext cx="2301765" cy="923330"/>
          </a:xfrm>
          <a:prstGeom prst="rect">
            <a:avLst/>
          </a:prstGeom>
          <a:noFill/>
        </p:spPr>
        <p:txBody>
          <a:bodyPr wrap="square" rtlCol="0">
            <a:spAutoFit/>
          </a:bodyPr>
          <a:lstStyle/>
          <a:p>
            <a:r>
              <a:rPr lang="en-US" dirty="0"/>
              <a:t>Supporting travel for development and presentations</a:t>
            </a:r>
          </a:p>
        </p:txBody>
      </p:sp>
      <p:sp>
        <p:nvSpPr>
          <p:cNvPr id="4" name="Slide Number Placeholder 3">
            <a:extLst>
              <a:ext uri="{FF2B5EF4-FFF2-40B4-BE49-F238E27FC236}">
                <a16:creationId xmlns:a16="http://schemas.microsoft.com/office/drawing/2014/main" id="{6950C053-6B01-4227-B053-C4E1F87F6B2B}"/>
              </a:ext>
            </a:extLst>
          </p:cNvPr>
          <p:cNvSpPr>
            <a:spLocks noGrp="1"/>
          </p:cNvSpPr>
          <p:nvPr>
            <p:ph type="sldNum" sz="quarter" idx="4"/>
          </p:nvPr>
        </p:nvSpPr>
        <p:spPr/>
        <p:txBody>
          <a:bodyPr/>
          <a:lstStyle/>
          <a:p>
            <a:fld id="{14C2658E-B27D-41D9-9F78-7352C9B648A7}" type="slidenum">
              <a:rPr lang="en-US" smtClean="0"/>
              <a:t>8</a:t>
            </a:fld>
            <a:endParaRPr lang="en-US"/>
          </a:p>
        </p:txBody>
      </p:sp>
    </p:spTree>
    <p:extLst>
      <p:ext uri="{BB962C8B-B14F-4D97-AF65-F5344CB8AC3E}">
        <p14:creationId xmlns:p14="http://schemas.microsoft.com/office/powerpoint/2010/main" val="314337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5B61-B5A5-114B-F952-13AED252867E}"/>
              </a:ext>
            </a:extLst>
          </p:cNvPr>
          <p:cNvSpPr>
            <a:spLocks noGrp="1"/>
          </p:cNvSpPr>
          <p:nvPr>
            <p:ph type="title"/>
          </p:nvPr>
        </p:nvSpPr>
        <p:spPr>
          <a:xfrm>
            <a:off x="1020726" y="-4128"/>
            <a:ext cx="10680105" cy="913807"/>
          </a:xfrm>
        </p:spPr>
        <p:txBody>
          <a:bodyPr/>
          <a:lstStyle/>
          <a:p>
            <a:r>
              <a:rPr lang="en-US" dirty="0"/>
              <a:t>Student Support</a:t>
            </a:r>
          </a:p>
        </p:txBody>
      </p:sp>
      <p:sp>
        <p:nvSpPr>
          <p:cNvPr id="3" name="Content Placeholder 2">
            <a:extLst>
              <a:ext uri="{FF2B5EF4-FFF2-40B4-BE49-F238E27FC236}">
                <a16:creationId xmlns:a16="http://schemas.microsoft.com/office/drawing/2014/main" id="{F7FE09A2-4D52-2BA8-D917-7059F8D374FC}"/>
              </a:ext>
            </a:extLst>
          </p:cNvPr>
          <p:cNvSpPr>
            <a:spLocks noGrp="1"/>
          </p:cNvSpPr>
          <p:nvPr>
            <p:ph idx="1"/>
          </p:nvPr>
        </p:nvSpPr>
        <p:spPr>
          <a:xfrm>
            <a:off x="737616" y="1253331"/>
            <a:ext cx="10515600" cy="4351338"/>
          </a:xfrm>
        </p:spPr>
        <p:txBody>
          <a:bodyPr/>
          <a:lstStyle/>
          <a:p>
            <a:r>
              <a:rPr lang="en-US" dirty="0"/>
              <a:t>Travel/Research Grants</a:t>
            </a:r>
          </a:p>
          <a:p>
            <a:r>
              <a:rPr lang="en-US" dirty="0"/>
              <a:t>Training Opportunities</a:t>
            </a:r>
          </a:p>
          <a:p>
            <a:r>
              <a:rPr lang="en-US" dirty="0"/>
              <a:t>Graduate Fellowships</a:t>
            </a:r>
          </a:p>
          <a:p>
            <a:r>
              <a:rPr lang="en-US" dirty="0"/>
              <a:t>Research Expo</a:t>
            </a:r>
          </a:p>
          <a:p>
            <a:r>
              <a:rPr lang="en-US" dirty="0"/>
              <a:t>Undergraduate Fellows</a:t>
            </a:r>
          </a:p>
        </p:txBody>
      </p:sp>
      <p:pic>
        <p:nvPicPr>
          <p:cNvPr id="4" name="Picture 3">
            <a:extLst>
              <a:ext uri="{FF2B5EF4-FFF2-40B4-BE49-F238E27FC236}">
                <a16:creationId xmlns:a16="http://schemas.microsoft.com/office/drawing/2014/main" id="{CFE53824-B56E-4C77-A6F0-BC0D2C4B72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28225" y="1155033"/>
            <a:ext cx="3009702" cy="2149787"/>
          </a:xfrm>
          <a:prstGeom prst="rect">
            <a:avLst/>
          </a:prstGeom>
        </p:spPr>
      </p:pic>
      <p:pic>
        <p:nvPicPr>
          <p:cNvPr id="5" name="Picture 4">
            <a:extLst>
              <a:ext uri="{FF2B5EF4-FFF2-40B4-BE49-F238E27FC236}">
                <a16:creationId xmlns:a16="http://schemas.microsoft.com/office/drawing/2014/main" id="{920F549A-A885-4572-805A-657193EE76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5541" y="1155033"/>
            <a:ext cx="2676595" cy="1811614"/>
          </a:xfrm>
          <a:prstGeom prst="rect">
            <a:avLst/>
          </a:prstGeom>
        </p:spPr>
      </p:pic>
      <p:pic>
        <p:nvPicPr>
          <p:cNvPr id="6" name="Picture 5">
            <a:extLst>
              <a:ext uri="{FF2B5EF4-FFF2-40B4-BE49-F238E27FC236}">
                <a16:creationId xmlns:a16="http://schemas.microsoft.com/office/drawing/2014/main" id="{D4F14989-F595-4C96-BA22-3BD18B5CDF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8225" y="3500719"/>
            <a:ext cx="3066465" cy="2299849"/>
          </a:xfrm>
          <a:prstGeom prst="rect">
            <a:avLst/>
          </a:prstGeom>
        </p:spPr>
      </p:pic>
      <p:pic>
        <p:nvPicPr>
          <p:cNvPr id="8" name="Picture 7">
            <a:extLst>
              <a:ext uri="{FF2B5EF4-FFF2-40B4-BE49-F238E27FC236}">
                <a16:creationId xmlns:a16="http://schemas.microsoft.com/office/drawing/2014/main" id="{2009C86F-AC78-482C-AF98-2D128231E8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5452" y="3925023"/>
            <a:ext cx="2339775" cy="1754831"/>
          </a:xfrm>
          <a:prstGeom prst="rect">
            <a:avLst/>
          </a:prstGeom>
        </p:spPr>
      </p:pic>
      <p:pic>
        <p:nvPicPr>
          <p:cNvPr id="9" name="Picture 8">
            <a:extLst>
              <a:ext uri="{FF2B5EF4-FFF2-40B4-BE49-F238E27FC236}">
                <a16:creationId xmlns:a16="http://schemas.microsoft.com/office/drawing/2014/main" id="{CD160DCF-7F67-4FF8-9139-C9456844E5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86641" y="3304820"/>
            <a:ext cx="2594393" cy="2539234"/>
          </a:xfrm>
          <a:prstGeom prst="rect">
            <a:avLst/>
          </a:prstGeom>
        </p:spPr>
      </p:pic>
      <p:sp>
        <p:nvSpPr>
          <p:cNvPr id="10" name="Slide Number Placeholder 9">
            <a:extLst>
              <a:ext uri="{FF2B5EF4-FFF2-40B4-BE49-F238E27FC236}">
                <a16:creationId xmlns:a16="http://schemas.microsoft.com/office/drawing/2014/main" id="{61EF9A3B-3F6F-4946-B2B3-CBE8CEF7B70D}"/>
              </a:ext>
            </a:extLst>
          </p:cNvPr>
          <p:cNvSpPr>
            <a:spLocks noGrp="1"/>
          </p:cNvSpPr>
          <p:nvPr>
            <p:ph type="sldNum" sz="quarter" idx="4"/>
          </p:nvPr>
        </p:nvSpPr>
        <p:spPr/>
        <p:txBody>
          <a:bodyPr/>
          <a:lstStyle/>
          <a:p>
            <a:fld id="{14C2658E-B27D-41D9-9F78-7352C9B648A7}" type="slidenum">
              <a:rPr lang="en-US" smtClean="0"/>
              <a:t>9</a:t>
            </a:fld>
            <a:endParaRPr lang="en-US"/>
          </a:p>
        </p:txBody>
      </p:sp>
    </p:spTree>
    <p:extLst>
      <p:ext uri="{BB962C8B-B14F-4D97-AF65-F5344CB8AC3E}">
        <p14:creationId xmlns:p14="http://schemas.microsoft.com/office/powerpoint/2010/main" val="1263703480"/>
      </p:ext>
    </p:extLst>
  </p:cSld>
  <p:clrMapOvr>
    <a:masterClrMapping/>
  </p:clrMapOvr>
</p:sld>
</file>

<file path=ppt/theme/theme1.xml><?xml version="1.0" encoding="utf-8"?>
<a:theme xmlns:a="http://schemas.openxmlformats.org/drawingml/2006/main" name="1_Custom Design">
  <a:themeElements>
    <a:clrScheme name="Boilers">
      <a:dk1>
        <a:srgbClr val="000000"/>
      </a:dk1>
      <a:lt1>
        <a:srgbClr val="FFFFFF"/>
      </a:lt1>
      <a:dk2>
        <a:srgbClr val="8E6F3E"/>
      </a:dk2>
      <a:lt2>
        <a:srgbClr val="CFB991"/>
      </a:lt2>
      <a:accent1>
        <a:srgbClr val="DDB945"/>
      </a:accent1>
      <a:accent2>
        <a:srgbClr val="EBD99F"/>
      </a:accent2>
      <a:accent3>
        <a:srgbClr val="A5A5A5"/>
      </a:accent3>
      <a:accent4>
        <a:srgbClr val="C4BFC0"/>
      </a:accent4>
      <a:accent5>
        <a:srgbClr val="555960"/>
      </a:accent5>
      <a:accent6>
        <a:srgbClr val="6F727B"/>
      </a:accent6>
      <a:hlink>
        <a:srgbClr val="8E6F3E"/>
      </a:hlink>
      <a:folHlink>
        <a:srgbClr val="CFB991"/>
      </a:folHlink>
    </a:clrScheme>
    <a:fontScheme name="Boilers">
      <a:majorFont>
        <a:latin typeface="Acumin Pro"/>
        <a:ea typeface=""/>
        <a:cs typeface=""/>
      </a:majorFont>
      <a:minorFont>
        <a:latin typeface="Acumin Pro Semi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3" ma:contentTypeDescription="Create a new document." ma:contentTypeScope="" ma:versionID="309c718596e4092f54ce9aa93358bb8d">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0c34f3e70276db9d2471c2526b8de3df"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D795B0-FAA0-424A-9B96-7691ED1EF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DE0D6C-581B-4814-98E7-EF172D5D46A1}">
  <ds:schemaRefs>
    <ds:schemaRef ds:uri="http://schemas.microsoft.com/office/2006/documentManagement/types"/>
    <ds:schemaRef ds:uri="http://purl.org/dc/terms/"/>
    <ds:schemaRef ds:uri="http://purl.org/dc/dcmitype/"/>
    <ds:schemaRef ds:uri="37af3f4b-4b66-46f9-8456-831d9bc3e737"/>
    <ds:schemaRef ds:uri="http://purl.org/dc/elements/1.1/"/>
    <ds:schemaRef ds:uri="http://schemas.microsoft.com/office/infopath/2007/PartnerControls"/>
    <ds:schemaRef ds:uri="http://schemas.openxmlformats.org/package/2006/metadata/core-properties"/>
    <ds:schemaRef ds:uri="d6656b4d-3fa0-4709-acfb-d5e813445d1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5B64EEB-1B4A-4920-AA44-E234D7D48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8947</TotalTime>
  <Words>949</Words>
  <Application>Microsoft Office PowerPoint</Application>
  <PresentationFormat>Widescreen</PresentationFormat>
  <Paragraphs>151</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Times New Roman</vt:lpstr>
      <vt:lpstr>acumin-pro</vt:lpstr>
      <vt:lpstr>Franklin Gothic Medium Cond</vt:lpstr>
      <vt:lpstr>Acumin Pro</vt:lpstr>
      <vt:lpstr>Calibri</vt:lpstr>
      <vt:lpstr>Arial</vt:lpstr>
      <vt:lpstr>Gill Sans MT</vt:lpstr>
      <vt:lpstr>Acumin Pro ExtraCondensed</vt:lpstr>
      <vt:lpstr>Acumin Pro SemiCondensed</vt:lpstr>
      <vt:lpstr>1_Custom Design</vt:lpstr>
      <vt:lpstr>Overview of the  Institute for a Sustainable Future</vt:lpstr>
      <vt:lpstr>Mission Statement</vt:lpstr>
      <vt:lpstr>UN Sustainable Development Goals</vt:lpstr>
      <vt:lpstr>ISF Vision</vt:lpstr>
      <vt:lpstr>ISF Organizational Structure </vt:lpstr>
      <vt:lpstr>Communities, Initiatives, and Leaders</vt:lpstr>
      <vt:lpstr>SRTs and Supported Projects</vt:lpstr>
      <vt:lpstr>Types of support provided to affiliates</vt:lpstr>
      <vt:lpstr>Student Support</vt:lpstr>
      <vt:lpstr>Key ISF Strengths</vt:lpstr>
      <vt:lpstr>Faculty Affiliate breakdown by college</vt:lpstr>
      <vt:lpstr>Key External Partners &amp; Funding Sources</vt:lpstr>
      <vt:lpstr>PRIORITIES &amp; GOALS FOR FY24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Karan Hustedt-Warren</dc:creator>
  <cp:lastModifiedBy>Hustedt-Warren, Karan Elizabeth</cp:lastModifiedBy>
  <cp:revision>85</cp:revision>
  <dcterms:created xsi:type="dcterms:W3CDTF">2023-02-16T02:16:06Z</dcterms:created>
  <dcterms:modified xsi:type="dcterms:W3CDTF">2023-10-03T14:51:14Z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